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66" r:id="rId4"/>
    <p:sldId id="267" r:id="rId5"/>
    <p:sldId id="270" r:id="rId6"/>
    <p:sldId id="272" r:id="rId7"/>
    <p:sldId id="268" r:id="rId8"/>
    <p:sldId id="281" r:id="rId9"/>
    <p:sldId id="269" r:id="rId10"/>
    <p:sldId id="273" r:id="rId11"/>
    <p:sldId id="282" r:id="rId12"/>
    <p:sldId id="280" r:id="rId13"/>
  </p:sldIdLst>
  <p:sldSz cx="9144000" cy="6858000" type="screen4x3"/>
  <p:notesSz cx="7053263" cy="93726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24" autoAdjust="0"/>
  </p:normalViewPr>
  <p:slideViewPr>
    <p:cSldViewPr>
      <p:cViewPr>
        <p:scale>
          <a:sx n="60" d="100"/>
          <a:sy n="60" d="100"/>
        </p:scale>
        <p:origin x="864" y="17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B5E8C1E6-9BDD-4314-BB13-9451510A74BE}" type="datetimeFigureOut">
              <a:rPr lang="es-MX" smtClean="0"/>
              <a:pPr/>
              <a:t>06/06/2023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275B82B-0CA0-4540-B929-7625B2646550}"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B5E8C1E6-9BDD-4314-BB13-9451510A74BE}" type="datetimeFigureOut">
              <a:rPr lang="es-MX" smtClean="0"/>
              <a:pPr/>
              <a:t>06/06/2023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275B82B-0CA0-4540-B929-7625B2646550}"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B5E8C1E6-9BDD-4314-BB13-9451510A74BE}" type="datetimeFigureOut">
              <a:rPr lang="es-MX" smtClean="0"/>
              <a:pPr/>
              <a:t>06/06/2023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275B82B-0CA0-4540-B929-7625B2646550}"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B5E8C1E6-9BDD-4314-BB13-9451510A74BE}" type="datetimeFigureOut">
              <a:rPr lang="es-MX" smtClean="0"/>
              <a:pPr/>
              <a:t>06/06/2023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275B82B-0CA0-4540-B929-7625B2646550}"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B5E8C1E6-9BDD-4314-BB13-9451510A74BE}" type="datetimeFigureOut">
              <a:rPr lang="es-MX" smtClean="0"/>
              <a:pPr/>
              <a:t>06/06/2023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275B82B-0CA0-4540-B929-7625B2646550}"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B5E8C1E6-9BDD-4314-BB13-9451510A74BE}" type="datetimeFigureOut">
              <a:rPr lang="es-MX" smtClean="0"/>
              <a:pPr/>
              <a:t>06/06/2023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275B82B-0CA0-4540-B929-7625B2646550}"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B5E8C1E6-9BDD-4314-BB13-9451510A74BE}" type="datetimeFigureOut">
              <a:rPr lang="es-MX" smtClean="0"/>
              <a:pPr/>
              <a:t>06/06/2023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0275B82B-0CA0-4540-B929-7625B2646550}"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B5E8C1E6-9BDD-4314-BB13-9451510A74BE}" type="datetimeFigureOut">
              <a:rPr lang="es-MX" smtClean="0"/>
              <a:pPr/>
              <a:t>06/06/2023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0275B82B-0CA0-4540-B929-7625B2646550}"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5E8C1E6-9BDD-4314-BB13-9451510A74BE}" type="datetimeFigureOut">
              <a:rPr lang="es-MX" smtClean="0"/>
              <a:pPr/>
              <a:t>06/06/2023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0275B82B-0CA0-4540-B929-7625B2646550}"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B5E8C1E6-9BDD-4314-BB13-9451510A74BE}" type="datetimeFigureOut">
              <a:rPr lang="es-MX" smtClean="0"/>
              <a:pPr/>
              <a:t>06/06/2023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275B82B-0CA0-4540-B929-7625B2646550}"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B5E8C1E6-9BDD-4314-BB13-9451510A74BE}" type="datetimeFigureOut">
              <a:rPr lang="es-MX" smtClean="0"/>
              <a:pPr/>
              <a:t>06/06/2023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275B82B-0CA0-4540-B929-7625B2646550}"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8C1E6-9BDD-4314-BB13-9451510A74BE}" type="datetimeFigureOut">
              <a:rPr lang="es-MX" smtClean="0"/>
              <a:pPr/>
              <a:t>06/06/2023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75B82B-0CA0-4540-B929-7625B2646550}"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6.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3.png"/><Relationship Id="rId1" Type="http://schemas.openxmlformats.org/officeDocument/2006/relationships/slideLayout" Target="../slideLayouts/slideLayout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597047" y="500535"/>
            <a:ext cx="4546953" cy="540000"/>
          </a:xfrm>
          <a:prstGeom prst="rect">
            <a:avLst/>
          </a:prstGeom>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r"/>
            <a:r>
              <a:rPr lang="es-MX" sz="1400" dirty="0">
                <a:solidFill>
                  <a:schemeClr val="bg1"/>
                </a:solidFill>
                <a:latin typeface="Soberana Titular" pitchFamily="50" charset="0"/>
              </a:rPr>
              <a:t>Instituto Tecnológico Superior de Santa María de El Oro</a:t>
            </a:r>
          </a:p>
        </p:txBody>
      </p:sp>
      <p:sp>
        <p:nvSpPr>
          <p:cNvPr id="7" name="6 Rectángulo"/>
          <p:cNvSpPr/>
          <p:nvPr/>
        </p:nvSpPr>
        <p:spPr>
          <a:xfrm>
            <a:off x="2357422" y="3214686"/>
            <a:ext cx="184731" cy="461665"/>
          </a:xfrm>
          <a:prstGeom prst="rect">
            <a:avLst/>
          </a:prstGeom>
        </p:spPr>
        <p:txBody>
          <a:bodyPr wrap="none">
            <a:spAutoFit/>
          </a:bodyPr>
          <a:lstStyle/>
          <a:p>
            <a:endParaRPr lang="es-MX" sz="2400" b="1" dirty="0">
              <a:solidFill>
                <a:schemeClr val="tx1"/>
              </a:solidFill>
              <a:latin typeface="Soberana Sans Light" pitchFamily="50" charset="0"/>
            </a:endParaRPr>
          </a:p>
        </p:txBody>
      </p:sp>
      <p:sp>
        <p:nvSpPr>
          <p:cNvPr id="1027" name="Text Box 5"/>
          <p:cNvSpPr txBox="1">
            <a:spLocks noChangeArrowheads="1"/>
          </p:cNvSpPr>
          <p:nvPr/>
        </p:nvSpPr>
        <p:spPr bwMode="auto">
          <a:xfrm>
            <a:off x="3967703" y="106914"/>
            <a:ext cx="5227647" cy="39362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119063" lvl="0" indent="0" algn="r" defTabSz="914400" rtl="0" eaLnBrk="1" fontAlgn="base" latinLnBrk="0" hangingPunct="1">
              <a:lnSpc>
                <a:spcPct val="100000"/>
              </a:lnSpc>
              <a:spcBef>
                <a:spcPct val="0"/>
              </a:spcBef>
              <a:spcAft>
                <a:spcPts val="1000"/>
              </a:spcAft>
              <a:buClrTx/>
              <a:buSzTx/>
              <a:buFontTx/>
              <a:buNone/>
              <a:tabLst/>
            </a:pPr>
            <a:r>
              <a:rPr kumimoji="0" lang="es-MX" sz="2000" b="1" i="0" u="none" strike="noStrike" cap="none" normalizeH="0" baseline="0" dirty="0">
                <a:ln>
                  <a:noFill/>
                </a:ln>
                <a:solidFill>
                  <a:srgbClr val="737373"/>
                </a:solidFill>
                <a:effectLst/>
                <a:latin typeface="Soberana Sans Light" pitchFamily="50" charset="0"/>
                <a:cs typeface="Arial" pitchFamily="34" charset="0"/>
              </a:rPr>
              <a:t>TECNOLÓGICO NACIONAL DE MÉXICO</a:t>
            </a:r>
          </a:p>
          <a:p>
            <a:pPr marL="0" marR="119063" lvl="0" indent="0" algn="r" defTabSz="914400" rtl="0" eaLnBrk="1" fontAlgn="base" latinLnBrk="0" hangingPunct="1">
              <a:lnSpc>
                <a:spcPct val="100000"/>
              </a:lnSpc>
              <a:spcBef>
                <a:spcPct val="0"/>
              </a:spcBef>
              <a:spcAft>
                <a:spcPts val="1000"/>
              </a:spcAft>
              <a:buClrTx/>
              <a:buSzTx/>
              <a:buFontTx/>
              <a:buNone/>
              <a:tabLst/>
            </a:pPr>
            <a:endParaRPr kumimoji="0" lang="es-MX" sz="2000" b="0" i="0" u="none" strike="noStrike" cap="none" normalizeH="0" baseline="0" dirty="0">
              <a:ln>
                <a:noFill/>
              </a:ln>
              <a:solidFill>
                <a:srgbClr val="808080"/>
              </a:solidFill>
              <a:effectLst/>
              <a:latin typeface="Adobe Caslon Pro" charset="0"/>
              <a:cs typeface="Arial" pitchFamily="34" charset="0"/>
            </a:endParaRPr>
          </a:p>
          <a:p>
            <a:pPr marL="0" marR="0" lvl="0" indent="0" algn="r" defTabSz="914400" rtl="0" eaLnBrk="1" fontAlgn="base" latinLnBrk="0" hangingPunct="1">
              <a:lnSpc>
                <a:spcPct val="100000"/>
              </a:lnSpc>
              <a:spcBef>
                <a:spcPct val="0"/>
              </a:spcBef>
              <a:spcAft>
                <a:spcPts val="1000"/>
              </a:spcAft>
              <a:buClrTx/>
              <a:buSzTx/>
              <a:buFontTx/>
              <a:buNone/>
              <a:tabLst/>
            </a:pPr>
            <a:endParaRPr kumimoji="0" lang="es-MX" sz="2000" b="0" i="0" u="none" strike="noStrike" cap="none" normalizeH="0" baseline="0" dirty="0">
              <a:ln>
                <a:noFill/>
              </a:ln>
              <a:solidFill>
                <a:schemeClr val="tx1"/>
              </a:solidFill>
              <a:effectLst/>
              <a:latin typeface="EurekaSans-Light"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2000" b="0" i="0" u="none" strike="noStrike" cap="none" normalizeH="0" baseline="0" dirty="0">
              <a:ln>
                <a:noFill/>
              </a:ln>
              <a:solidFill>
                <a:schemeClr val="tx1"/>
              </a:solidFill>
              <a:effectLst/>
              <a:latin typeface="Arial" pitchFamily="34" charset="0"/>
              <a:cs typeface="Arial" pitchFamily="34" charset="0"/>
            </a:endParaRPr>
          </a:p>
        </p:txBody>
      </p:sp>
      <p:sp>
        <p:nvSpPr>
          <p:cNvPr id="2" name="CuadroTexto 1"/>
          <p:cNvSpPr txBox="1"/>
          <p:nvPr/>
        </p:nvSpPr>
        <p:spPr>
          <a:xfrm>
            <a:off x="1403648" y="2224381"/>
            <a:ext cx="7344816" cy="707886"/>
          </a:xfrm>
          <a:prstGeom prst="rect">
            <a:avLst/>
          </a:prstGeom>
          <a:noFill/>
        </p:spPr>
        <p:txBody>
          <a:bodyPr wrap="square" rtlCol="0">
            <a:spAutoFit/>
          </a:bodyPr>
          <a:lstStyle/>
          <a:p>
            <a:r>
              <a:rPr lang="es-MX" sz="4000" b="1" dirty="0"/>
              <a:t>RESIDENCIA PROFESIONAL</a:t>
            </a:r>
          </a:p>
        </p:txBody>
      </p:sp>
      <p:pic>
        <p:nvPicPr>
          <p:cNvPr id="3" name="Imagen 2"/>
          <p:cNvPicPr>
            <a:picLocks noChangeAspect="1"/>
          </p:cNvPicPr>
          <p:nvPr/>
        </p:nvPicPr>
        <p:blipFill>
          <a:blip r:embed="rId2"/>
          <a:stretch>
            <a:fillRect/>
          </a:stretch>
        </p:blipFill>
        <p:spPr>
          <a:xfrm>
            <a:off x="2195736" y="3257018"/>
            <a:ext cx="5185003" cy="2404229"/>
          </a:xfrm>
          <a:prstGeom prst="rect">
            <a:avLst/>
          </a:prstGeom>
        </p:spPr>
      </p:pic>
      <p:pic>
        <p:nvPicPr>
          <p:cNvPr id="6" name="Imagen 5">
            <a:extLst>
              <a:ext uri="{FF2B5EF4-FFF2-40B4-BE49-F238E27FC236}">
                <a16:creationId xmlns:a16="http://schemas.microsoft.com/office/drawing/2014/main" id="{185FCF6A-B3ED-4D3B-8B5E-F72CB62298F8}"/>
              </a:ext>
            </a:extLst>
          </p:cNvPr>
          <p:cNvPicPr>
            <a:picLocks noChangeAspect="1"/>
          </p:cNvPicPr>
          <p:nvPr/>
        </p:nvPicPr>
        <p:blipFill>
          <a:blip r:embed="rId3"/>
          <a:stretch>
            <a:fillRect/>
          </a:stretch>
        </p:blipFill>
        <p:spPr>
          <a:xfrm>
            <a:off x="179512" y="5373217"/>
            <a:ext cx="814719" cy="792088"/>
          </a:xfrm>
          <a:prstGeom prst="rect">
            <a:avLst/>
          </a:prstGeom>
        </p:spPr>
      </p:pic>
      <p:sp>
        <p:nvSpPr>
          <p:cNvPr id="14" name="Rectángulo 13">
            <a:extLst>
              <a:ext uri="{FF2B5EF4-FFF2-40B4-BE49-F238E27FC236}">
                <a16:creationId xmlns:a16="http://schemas.microsoft.com/office/drawing/2014/main" id="{D493595D-6EA1-4725-8B18-8A3F2112E362}"/>
              </a:ext>
            </a:extLst>
          </p:cNvPr>
          <p:cNvSpPr/>
          <p:nvPr/>
        </p:nvSpPr>
        <p:spPr>
          <a:xfrm>
            <a:off x="0" y="6513552"/>
            <a:ext cx="9144000" cy="404664"/>
          </a:xfrm>
          <a:prstGeom prst="rect">
            <a:avLst/>
          </a:prstGeom>
          <a:solidFill>
            <a:srgbClr val="990000"/>
          </a:solidFill>
          <a:ln>
            <a:solidFill>
              <a:srgbClr val="990000"/>
            </a:solidFill>
          </a:ln>
        </p:spPr>
        <p:style>
          <a:lnRef idx="1">
            <a:schemeClr val="dk1"/>
          </a:lnRef>
          <a:fillRef idx="3">
            <a:schemeClr val="dk1"/>
          </a:fillRef>
          <a:effectRef idx="2">
            <a:schemeClr val="dk1"/>
          </a:effectRef>
          <a:fontRef idx="minor">
            <a:schemeClr val="lt1"/>
          </a:fontRef>
        </p:style>
        <p:txBody>
          <a:bodyPr rtlCol="0" anchor="ctr"/>
          <a:lstStyle/>
          <a:p>
            <a:pPr algn="ctr"/>
            <a:r>
              <a:rPr lang="es-MX" sz="1600" dirty="0">
                <a:solidFill>
                  <a:prstClr val="white"/>
                </a:solidFill>
              </a:rPr>
              <a:t>Para más información en la División de Ingenierías: dep_dsmariaoro@tecnm.mx</a:t>
            </a:r>
          </a:p>
          <a:p>
            <a:pPr algn="ctr"/>
            <a:r>
              <a:rPr lang="es-MX" sz="1600" dirty="0">
                <a:solidFill>
                  <a:prstClr val="white"/>
                </a:solidFill>
              </a:rPr>
              <a:t>Oficina de Residencias Profesionales: residenciasitssmo@gmail.com</a:t>
            </a:r>
          </a:p>
        </p:txBody>
      </p:sp>
      <p:pic>
        <p:nvPicPr>
          <p:cNvPr id="8" name="Imagen 7">
            <a:extLst>
              <a:ext uri="{FF2B5EF4-FFF2-40B4-BE49-F238E27FC236}">
                <a16:creationId xmlns:a16="http://schemas.microsoft.com/office/drawing/2014/main" id="{DD56A6CF-2D03-DFBF-0A91-E691FD9124C7}"/>
              </a:ext>
            </a:extLst>
          </p:cNvPr>
          <p:cNvPicPr>
            <a:picLocks noChangeAspect="1"/>
          </p:cNvPicPr>
          <p:nvPr/>
        </p:nvPicPr>
        <p:blipFill>
          <a:blip r:embed="rId4"/>
          <a:stretch>
            <a:fillRect/>
          </a:stretch>
        </p:blipFill>
        <p:spPr>
          <a:xfrm>
            <a:off x="202632" y="469028"/>
            <a:ext cx="2402032" cy="438950"/>
          </a:xfrm>
          <a:prstGeom prst="rect">
            <a:avLst/>
          </a:prstGeom>
        </p:spPr>
      </p:pic>
      <p:pic>
        <p:nvPicPr>
          <p:cNvPr id="9" name="Imagen 8">
            <a:extLst>
              <a:ext uri="{FF2B5EF4-FFF2-40B4-BE49-F238E27FC236}">
                <a16:creationId xmlns:a16="http://schemas.microsoft.com/office/drawing/2014/main" id="{E9963936-71D3-A4B4-C698-E2F5F7899A57}"/>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42153" y="469028"/>
            <a:ext cx="616585" cy="359410"/>
          </a:xfrm>
          <a:prstGeom prst="rect">
            <a:avLst/>
          </a:prstGeom>
          <a:noFill/>
          <a:ln>
            <a:noFill/>
          </a:ln>
        </p:spPr>
      </p:pic>
      <p:pic>
        <p:nvPicPr>
          <p:cNvPr id="11" name="Imagen 10">
            <a:extLst>
              <a:ext uri="{FF2B5EF4-FFF2-40B4-BE49-F238E27FC236}">
                <a16:creationId xmlns:a16="http://schemas.microsoft.com/office/drawing/2014/main" id="{0A8A97E6-9835-6AE3-5F00-712FAD9F7F83}"/>
              </a:ext>
            </a:extLst>
          </p:cNvPr>
          <p:cNvPicPr>
            <a:picLocks noChangeAspect="1"/>
          </p:cNvPicPr>
          <p:nvPr/>
        </p:nvPicPr>
        <p:blipFill>
          <a:blip r:embed="rId6"/>
          <a:stretch>
            <a:fillRect/>
          </a:stretch>
        </p:blipFill>
        <p:spPr>
          <a:xfrm>
            <a:off x="3286526" y="438545"/>
            <a:ext cx="1140051" cy="46943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2357422" y="3214686"/>
            <a:ext cx="184731" cy="461665"/>
          </a:xfrm>
          <a:prstGeom prst="rect">
            <a:avLst/>
          </a:prstGeom>
        </p:spPr>
        <p:txBody>
          <a:bodyPr wrap="none">
            <a:spAutoFit/>
          </a:bodyPr>
          <a:lstStyle/>
          <a:p>
            <a:endParaRPr lang="es-MX" sz="2400" b="1" dirty="0">
              <a:solidFill>
                <a:prstClr val="black"/>
              </a:solidFill>
              <a:latin typeface="Soberana Sans Light" pitchFamily="50" charset="0"/>
            </a:endParaRPr>
          </a:p>
        </p:txBody>
      </p:sp>
      <p:pic>
        <p:nvPicPr>
          <p:cNvPr id="3" name="Imagen 2"/>
          <p:cNvPicPr>
            <a:picLocks noChangeAspect="1"/>
          </p:cNvPicPr>
          <p:nvPr/>
        </p:nvPicPr>
        <p:blipFill>
          <a:blip r:embed="rId2"/>
          <a:stretch>
            <a:fillRect/>
          </a:stretch>
        </p:blipFill>
        <p:spPr>
          <a:xfrm>
            <a:off x="6740797" y="2234540"/>
            <a:ext cx="2143125" cy="2143125"/>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8692" y="1081089"/>
            <a:ext cx="5553075" cy="5133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Imagen 11">
            <a:extLst>
              <a:ext uri="{FF2B5EF4-FFF2-40B4-BE49-F238E27FC236}">
                <a16:creationId xmlns:a16="http://schemas.microsoft.com/office/drawing/2014/main" id="{73F2E2DC-5B43-4A16-807E-3B970B7B54E3}"/>
              </a:ext>
            </a:extLst>
          </p:cNvPr>
          <p:cNvPicPr>
            <a:picLocks noChangeAspect="1"/>
          </p:cNvPicPr>
          <p:nvPr/>
        </p:nvPicPr>
        <p:blipFill>
          <a:blip r:embed="rId4"/>
          <a:stretch>
            <a:fillRect/>
          </a:stretch>
        </p:blipFill>
        <p:spPr>
          <a:xfrm>
            <a:off x="179512" y="5373217"/>
            <a:ext cx="814719" cy="792088"/>
          </a:xfrm>
          <a:prstGeom prst="rect">
            <a:avLst/>
          </a:prstGeom>
        </p:spPr>
      </p:pic>
      <p:sp>
        <p:nvSpPr>
          <p:cNvPr id="14" name="Rectángulo 13">
            <a:extLst>
              <a:ext uri="{FF2B5EF4-FFF2-40B4-BE49-F238E27FC236}">
                <a16:creationId xmlns:a16="http://schemas.microsoft.com/office/drawing/2014/main" id="{F9EC7CD2-8CAD-422C-8C69-85FD52BA2BCE}"/>
              </a:ext>
            </a:extLst>
          </p:cNvPr>
          <p:cNvSpPr/>
          <p:nvPr/>
        </p:nvSpPr>
        <p:spPr>
          <a:xfrm>
            <a:off x="0" y="6513552"/>
            <a:ext cx="9144000" cy="404664"/>
          </a:xfrm>
          <a:prstGeom prst="rect">
            <a:avLst/>
          </a:prstGeom>
          <a:solidFill>
            <a:srgbClr val="990000"/>
          </a:solidFill>
          <a:ln>
            <a:solidFill>
              <a:srgbClr val="990000"/>
            </a:solidFill>
          </a:ln>
        </p:spPr>
        <p:style>
          <a:lnRef idx="1">
            <a:schemeClr val="dk1"/>
          </a:lnRef>
          <a:fillRef idx="3">
            <a:schemeClr val="dk1"/>
          </a:fillRef>
          <a:effectRef idx="2">
            <a:schemeClr val="dk1"/>
          </a:effectRef>
          <a:fontRef idx="minor">
            <a:schemeClr val="lt1"/>
          </a:fontRef>
        </p:style>
        <p:txBody>
          <a:bodyPr rtlCol="0" anchor="ctr"/>
          <a:lstStyle/>
          <a:p>
            <a:pPr algn="ctr"/>
            <a:r>
              <a:rPr lang="es-MX" sz="1600" dirty="0">
                <a:solidFill>
                  <a:prstClr val="white"/>
                </a:solidFill>
              </a:rPr>
              <a:t>Para más información en la División de Ingenierías: dep_dsmariaoro@tecnm.mx</a:t>
            </a:r>
          </a:p>
          <a:p>
            <a:pPr algn="ctr"/>
            <a:r>
              <a:rPr lang="es-MX" sz="1600" dirty="0">
                <a:solidFill>
                  <a:prstClr val="white"/>
                </a:solidFill>
              </a:rPr>
              <a:t>Oficina de Residencias Profesionales: residenciasitssmo@gmail.com</a:t>
            </a:r>
          </a:p>
        </p:txBody>
      </p:sp>
      <p:pic>
        <p:nvPicPr>
          <p:cNvPr id="4" name="Imagen 3">
            <a:extLst>
              <a:ext uri="{FF2B5EF4-FFF2-40B4-BE49-F238E27FC236}">
                <a16:creationId xmlns:a16="http://schemas.microsoft.com/office/drawing/2014/main" id="{608D837E-96CA-6F25-410E-59FBBE74CBC2}"/>
              </a:ext>
            </a:extLst>
          </p:cNvPr>
          <p:cNvPicPr>
            <a:picLocks noChangeAspect="1"/>
          </p:cNvPicPr>
          <p:nvPr/>
        </p:nvPicPr>
        <p:blipFill>
          <a:blip r:embed="rId5"/>
          <a:stretch>
            <a:fillRect/>
          </a:stretch>
        </p:blipFill>
        <p:spPr>
          <a:xfrm>
            <a:off x="35496" y="29163"/>
            <a:ext cx="8992379" cy="981541"/>
          </a:xfrm>
          <a:prstGeom prst="rect">
            <a:avLst/>
          </a:prstGeom>
        </p:spPr>
      </p:pic>
    </p:spTree>
    <p:extLst>
      <p:ext uri="{BB962C8B-B14F-4D97-AF65-F5344CB8AC3E}">
        <p14:creationId xmlns:p14="http://schemas.microsoft.com/office/powerpoint/2010/main" val="3657525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2357422" y="3214686"/>
            <a:ext cx="184731" cy="461665"/>
          </a:xfrm>
          <a:prstGeom prst="rect">
            <a:avLst/>
          </a:prstGeom>
        </p:spPr>
        <p:txBody>
          <a:bodyPr wrap="none">
            <a:spAutoFit/>
          </a:bodyPr>
          <a:lstStyle/>
          <a:p>
            <a:endParaRPr lang="es-MX" sz="2400" b="1" dirty="0">
              <a:solidFill>
                <a:prstClr val="black"/>
              </a:solidFill>
              <a:latin typeface="Soberana Sans Light" pitchFamily="50" charset="0"/>
            </a:endParaRPr>
          </a:p>
        </p:txBody>
      </p:sp>
      <p:sp>
        <p:nvSpPr>
          <p:cNvPr id="12" name="Rectángulo 11"/>
          <p:cNvSpPr/>
          <p:nvPr/>
        </p:nvSpPr>
        <p:spPr>
          <a:xfrm>
            <a:off x="289587" y="1081089"/>
            <a:ext cx="6392180" cy="4646272"/>
          </a:xfrm>
          <a:prstGeom prst="rect">
            <a:avLst/>
          </a:prstGeom>
        </p:spPr>
        <p:txBody>
          <a:bodyPr wrap="square">
            <a:spAutoFit/>
          </a:bodyPr>
          <a:lstStyle/>
          <a:p>
            <a:endParaRPr lang="es-MX" dirty="0">
              <a:solidFill>
                <a:prstClr val="black"/>
              </a:solidFill>
              <a:latin typeface="Soberana Sans" panose="02000000000000000000" pitchFamily="50" charset="0"/>
            </a:endParaRPr>
          </a:p>
          <a:p>
            <a:pPr algn="ctr"/>
            <a:r>
              <a:rPr lang="es-MX" b="1" dirty="0">
                <a:solidFill>
                  <a:schemeClr val="tx2"/>
                </a:solidFill>
                <a:latin typeface="Soberana Sans" panose="02000000000000000000" pitchFamily="50" charset="0"/>
              </a:rPr>
              <a:t>CONCLUSIÓN DE RESIDENCIAS</a:t>
            </a:r>
          </a:p>
          <a:p>
            <a:pPr algn="just"/>
            <a:endParaRPr lang="es-MX" b="1" dirty="0">
              <a:solidFill>
                <a:srgbClr val="0070C0"/>
              </a:solidFill>
              <a:latin typeface="Soberana Sans" panose="02000000000000000000" pitchFamily="50" charset="0"/>
            </a:endParaRPr>
          </a:p>
          <a:p>
            <a:pPr algn="just"/>
            <a:r>
              <a:rPr lang="es-MX" dirty="0">
                <a:solidFill>
                  <a:prstClr val="black"/>
                </a:solidFill>
              </a:rPr>
              <a:t>El residente dispondrá de quince días como tiempo máximo a partir de la fecha en que concluyó las actividades de la Residencia</a:t>
            </a:r>
          </a:p>
          <a:p>
            <a:pPr algn="just"/>
            <a:r>
              <a:rPr lang="es-MX" dirty="0">
                <a:solidFill>
                  <a:prstClr val="black"/>
                </a:solidFill>
              </a:rPr>
              <a:t>Profesional, para entregar la siguiente documentación:</a:t>
            </a:r>
          </a:p>
          <a:p>
            <a:endParaRPr lang="es-MX" dirty="0">
              <a:solidFill>
                <a:prstClr val="black"/>
              </a:solidFill>
              <a:latin typeface="Soberana Sans" panose="02000000000000000000" pitchFamily="50" charset="0"/>
            </a:endParaRPr>
          </a:p>
          <a:p>
            <a:pPr marL="285750" indent="-285750">
              <a:buFont typeface="Arial" panose="020B0604020202020204" pitchFamily="34" charset="0"/>
              <a:buChar char="•"/>
            </a:pPr>
            <a:r>
              <a:rPr lang="es-MX" dirty="0"/>
              <a:t>Formato de evaluación del proyecto firmado por los asesores interno(s) y externo(s) </a:t>
            </a:r>
          </a:p>
          <a:p>
            <a:r>
              <a:rPr lang="es-MX" b="1" dirty="0"/>
              <a:t>ANEXO XXIX ( son dos con valor de 10% cada uno).</a:t>
            </a:r>
          </a:p>
          <a:p>
            <a:r>
              <a:rPr lang="es-MX" b="1" dirty="0"/>
              <a:t>ANEXO XXX (final con valor de 80%).</a:t>
            </a:r>
          </a:p>
          <a:p>
            <a:pPr marL="285750" indent="-285750">
              <a:buFont typeface="Arial" panose="020B0604020202020204" pitchFamily="34" charset="0"/>
              <a:buChar char="•"/>
            </a:pPr>
            <a:r>
              <a:rPr lang="es-MX" dirty="0"/>
              <a:t>Copia digital de reporte final ( disco)</a:t>
            </a:r>
          </a:p>
          <a:p>
            <a:pPr marL="285750" indent="-285750">
              <a:buFont typeface="Arial" panose="020B0604020202020204" pitchFamily="34" charset="0"/>
              <a:buChar char="•"/>
            </a:pPr>
            <a:r>
              <a:rPr lang="es-MX" dirty="0"/>
              <a:t>Copia del acta de calificación de Residencia Profesional emitida por el Departamento de Servicios Escolares. </a:t>
            </a:r>
          </a:p>
          <a:p>
            <a:pPr algn="ctr">
              <a:lnSpc>
                <a:spcPct val="107000"/>
              </a:lnSpc>
              <a:spcAft>
                <a:spcPts val="800"/>
              </a:spcAft>
            </a:pPr>
            <a:endParaRPr lang="es-MX" b="1" dirty="0">
              <a:solidFill>
                <a:srgbClr val="0070C0"/>
              </a:solidFill>
              <a:latin typeface="Soberana Sans" panose="02000000000000000000" pitchFamily="50" charset="0"/>
              <a:ea typeface="Calibri" panose="020F0502020204030204" pitchFamily="34" charset="0"/>
              <a:cs typeface="Times New Roman" panose="02020603050405020304" pitchFamily="18" charset="0"/>
            </a:endParaRPr>
          </a:p>
          <a:p>
            <a:pPr algn="just"/>
            <a:r>
              <a:rPr lang="es-MX" b="1" dirty="0">
                <a:solidFill>
                  <a:prstClr val="black"/>
                </a:solidFill>
              </a:rPr>
              <a:t> </a:t>
            </a:r>
            <a:endParaRPr lang="es-MX" dirty="0">
              <a:solidFill>
                <a:srgbClr val="0070C0"/>
              </a:solidFill>
              <a:latin typeface="Soberana Sans" panose="02000000000000000000" pitchFamily="50" charset="0"/>
              <a:ea typeface="Calibri" panose="020F05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6681767" y="2357436"/>
            <a:ext cx="2286000" cy="1714500"/>
          </a:xfrm>
          <a:prstGeom prst="rect">
            <a:avLst/>
          </a:prstGeom>
        </p:spPr>
      </p:pic>
      <p:pic>
        <p:nvPicPr>
          <p:cNvPr id="14" name="Imagen 13">
            <a:extLst>
              <a:ext uri="{FF2B5EF4-FFF2-40B4-BE49-F238E27FC236}">
                <a16:creationId xmlns:a16="http://schemas.microsoft.com/office/drawing/2014/main" id="{FD9C8225-90C5-450B-9E1D-021BBE3AF6D9}"/>
              </a:ext>
            </a:extLst>
          </p:cNvPr>
          <p:cNvPicPr>
            <a:picLocks noChangeAspect="1"/>
          </p:cNvPicPr>
          <p:nvPr/>
        </p:nvPicPr>
        <p:blipFill>
          <a:blip r:embed="rId3"/>
          <a:stretch>
            <a:fillRect/>
          </a:stretch>
        </p:blipFill>
        <p:spPr>
          <a:xfrm>
            <a:off x="179512" y="5373217"/>
            <a:ext cx="814719" cy="792088"/>
          </a:xfrm>
          <a:prstGeom prst="rect">
            <a:avLst/>
          </a:prstGeom>
        </p:spPr>
      </p:pic>
      <p:sp>
        <p:nvSpPr>
          <p:cNvPr id="16" name="Rectángulo 15">
            <a:extLst>
              <a:ext uri="{FF2B5EF4-FFF2-40B4-BE49-F238E27FC236}">
                <a16:creationId xmlns:a16="http://schemas.microsoft.com/office/drawing/2014/main" id="{EE9AADC6-DFEC-4F82-ADE9-8C8357887399}"/>
              </a:ext>
            </a:extLst>
          </p:cNvPr>
          <p:cNvSpPr/>
          <p:nvPr/>
        </p:nvSpPr>
        <p:spPr>
          <a:xfrm>
            <a:off x="0" y="6513552"/>
            <a:ext cx="9144000" cy="404664"/>
          </a:xfrm>
          <a:prstGeom prst="rect">
            <a:avLst/>
          </a:prstGeom>
          <a:solidFill>
            <a:srgbClr val="990000"/>
          </a:solidFill>
          <a:ln>
            <a:solidFill>
              <a:srgbClr val="990000"/>
            </a:solidFill>
          </a:ln>
        </p:spPr>
        <p:style>
          <a:lnRef idx="1">
            <a:schemeClr val="dk1"/>
          </a:lnRef>
          <a:fillRef idx="3">
            <a:schemeClr val="dk1"/>
          </a:fillRef>
          <a:effectRef idx="2">
            <a:schemeClr val="dk1"/>
          </a:effectRef>
          <a:fontRef idx="minor">
            <a:schemeClr val="lt1"/>
          </a:fontRef>
        </p:style>
        <p:txBody>
          <a:bodyPr rtlCol="0" anchor="ctr"/>
          <a:lstStyle/>
          <a:p>
            <a:pPr algn="ctr"/>
            <a:r>
              <a:rPr lang="es-MX" sz="1600" dirty="0">
                <a:solidFill>
                  <a:prstClr val="white"/>
                </a:solidFill>
              </a:rPr>
              <a:t>Para más información en la División de Ingenierías: dep_dsmariaoro@tecnm.mx</a:t>
            </a:r>
          </a:p>
          <a:p>
            <a:pPr algn="ctr"/>
            <a:r>
              <a:rPr lang="es-MX" sz="1600" dirty="0">
                <a:solidFill>
                  <a:prstClr val="white"/>
                </a:solidFill>
              </a:rPr>
              <a:t>Oficina de Residencias Profesionales: residenciasitssmo@gmail.com</a:t>
            </a:r>
          </a:p>
        </p:txBody>
      </p:sp>
      <p:pic>
        <p:nvPicPr>
          <p:cNvPr id="4" name="Imagen 3">
            <a:extLst>
              <a:ext uri="{FF2B5EF4-FFF2-40B4-BE49-F238E27FC236}">
                <a16:creationId xmlns:a16="http://schemas.microsoft.com/office/drawing/2014/main" id="{898878BA-D13F-06D3-018C-7E996129FFCC}"/>
              </a:ext>
            </a:extLst>
          </p:cNvPr>
          <p:cNvPicPr>
            <a:picLocks noChangeAspect="1"/>
          </p:cNvPicPr>
          <p:nvPr/>
        </p:nvPicPr>
        <p:blipFill>
          <a:blip r:embed="rId4"/>
          <a:stretch>
            <a:fillRect/>
          </a:stretch>
        </p:blipFill>
        <p:spPr>
          <a:xfrm>
            <a:off x="75810" y="99548"/>
            <a:ext cx="8992379" cy="981541"/>
          </a:xfrm>
          <a:prstGeom prst="rect">
            <a:avLst/>
          </a:prstGeom>
        </p:spPr>
      </p:pic>
    </p:spTree>
    <p:extLst>
      <p:ext uri="{BB962C8B-B14F-4D97-AF65-F5344CB8AC3E}">
        <p14:creationId xmlns:p14="http://schemas.microsoft.com/office/powerpoint/2010/main" val="1047570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2357422" y="3214686"/>
            <a:ext cx="184731" cy="461665"/>
          </a:xfrm>
          <a:prstGeom prst="rect">
            <a:avLst/>
          </a:prstGeom>
        </p:spPr>
        <p:txBody>
          <a:bodyPr wrap="none">
            <a:spAutoFit/>
          </a:bodyPr>
          <a:lstStyle/>
          <a:p>
            <a:endParaRPr lang="es-MX" sz="2400" b="1" dirty="0">
              <a:solidFill>
                <a:prstClr val="black"/>
              </a:solidFill>
              <a:latin typeface="Soberana Sans Light" pitchFamily="50" charset="0"/>
            </a:endParaRPr>
          </a:p>
        </p:txBody>
      </p:sp>
      <p:sp>
        <p:nvSpPr>
          <p:cNvPr id="8" name="Rectángulo 7"/>
          <p:cNvSpPr/>
          <p:nvPr/>
        </p:nvSpPr>
        <p:spPr>
          <a:xfrm>
            <a:off x="0" y="6513552"/>
            <a:ext cx="9144000" cy="404664"/>
          </a:xfrm>
          <a:prstGeom prst="rect">
            <a:avLst/>
          </a:prstGeom>
          <a:solidFill>
            <a:srgbClr val="990000"/>
          </a:solidFill>
          <a:ln>
            <a:solidFill>
              <a:srgbClr val="990000"/>
            </a:solidFill>
          </a:ln>
        </p:spPr>
        <p:style>
          <a:lnRef idx="1">
            <a:schemeClr val="dk1"/>
          </a:lnRef>
          <a:fillRef idx="3">
            <a:schemeClr val="dk1"/>
          </a:fillRef>
          <a:effectRef idx="2">
            <a:schemeClr val="dk1"/>
          </a:effectRef>
          <a:fontRef idx="minor">
            <a:schemeClr val="lt1"/>
          </a:fontRef>
        </p:style>
        <p:txBody>
          <a:bodyPr rtlCol="0" anchor="ctr"/>
          <a:lstStyle/>
          <a:p>
            <a:pPr algn="ctr"/>
            <a:r>
              <a:rPr lang="es-MX" sz="1600" dirty="0">
                <a:solidFill>
                  <a:prstClr val="white"/>
                </a:solidFill>
              </a:rPr>
              <a:t>Para más información en la División de Ingenierías: dep_dsmariaoro@tecnm.mx</a:t>
            </a:r>
          </a:p>
          <a:p>
            <a:pPr algn="ctr"/>
            <a:r>
              <a:rPr lang="es-MX" sz="1600" dirty="0">
                <a:solidFill>
                  <a:prstClr val="white"/>
                </a:solidFill>
              </a:rPr>
              <a:t>Oficina de Residencias Profesionales: residenciasitssmo@gmail.com</a:t>
            </a:r>
          </a:p>
        </p:txBody>
      </p:sp>
      <p:sp>
        <p:nvSpPr>
          <p:cNvPr id="2" name="CuadroTexto 1"/>
          <p:cNvSpPr txBox="1"/>
          <p:nvPr/>
        </p:nvSpPr>
        <p:spPr>
          <a:xfrm>
            <a:off x="124892" y="2704656"/>
            <a:ext cx="9036496" cy="1015663"/>
          </a:xfrm>
          <a:prstGeom prst="rect">
            <a:avLst/>
          </a:prstGeom>
          <a:noFill/>
        </p:spPr>
        <p:txBody>
          <a:bodyPr wrap="square" rtlCol="0">
            <a:spAutoFit/>
          </a:bodyPr>
          <a:lstStyle/>
          <a:p>
            <a:pPr algn="ctr"/>
            <a:r>
              <a:rPr lang="es-MX" sz="6000" b="1" dirty="0"/>
              <a:t>GRACIAS POR SU ATENCIÓN</a:t>
            </a:r>
          </a:p>
        </p:txBody>
      </p:sp>
      <p:pic>
        <p:nvPicPr>
          <p:cNvPr id="11" name="Imagen 10">
            <a:extLst>
              <a:ext uri="{FF2B5EF4-FFF2-40B4-BE49-F238E27FC236}">
                <a16:creationId xmlns:a16="http://schemas.microsoft.com/office/drawing/2014/main" id="{83FFF128-8471-4882-B2A5-AC8D8EC14589}"/>
              </a:ext>
            </a:extLst>
          </p:cNvPr>
          <p:cNvPicPr>
            <a:picLocks noChangeAspect="1"/>
          </p:cNvPicPr>
          <p:nvPr/>
        </p:nvPicPr>
        <p:blipFill>
          <a:blip r:embed="rId2"/>
          <a:stretch>
            <a:fillRect/>
          </a:stretch>
        </p:blipFill>
        <p:spPr>
          <a:xfrm>
            <a:off x="179512" y="5373217"/>
            <a:ext cx="814719" cy="792088"/>
          </a:xfrm>
          <a:prstGeom prst="rect">
            <a:avLst/>
          </a:prstGeom>
        </p:spPr>
      </p:pic>
      <p:pic>
        <p:nvPicPr>
          <p:cNvPr id="4" name="Imagen 3">
            <a:extLst>
              <a:ext uri="{FF2B5EF4-FFF2-40B4-BE49-F238E27FC236}">
                <a16:creationId xmlns:a16="http://schemas.microsoft.com/office/drawing/2014/main" id="{B045AFAC-47E4-3303-386D-A859BDE98D5F}"/>
              </a:ext>
            </a:extLst>
          </p:cNvPr>
          <p:cNvPicPr>
            <a:picLocks noChangeAspect="1"/>
          </p:cNvPicPr>
          <p:nvPr/>
        </p:nvPicPr>
        <p:blipFill>
          <a:blip r:embed="rId3"/>
          <a:stretch>
            <a:fillRect/>
          </a:stretch>
        </p:blipFill>
        <p:spPr>
          <a:xfrm>
            <a:off x="44117" y="83337"/>
            <a:ext cx="8992379" cy="981541"/>
          </a:xfrm>
          <a:prstGeom prst="rect">
            <a:avLst/>
          </a:prstGeom>
        </p:spPr>
      </p:pic>
    </p:spTree>
    <p:extLst>
      <p:ext uri="{BB962C8B-B14F-4D97-AF65-F5344CB8AC3E}">
        <p14:creationId xmlns:p14="http://schemas.microsoft.com/office/powerpoint/2010/main" val="3727409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2357422" y="3214686"/>
            <a:ext cx="184731" cy="461665"/>
          </a:xfrm>
          <a:prstGeom prst="rect">
            <a:avLst/>
          </a:prstGeom>
        </p:spPr>
        <p:txBody>
          <a:bodyPr wrap="none">
            <a:spAutoFit/>
          </a:bodyPr>
          <a:lstStyle/>
          <a:p>
            <a:endParaRPr lang="es-MX" sz="2400" b="1" dirty="0">
              <a:solidFill>
                <a:schemeClr val="tx1"/>
              </a:solidFill>
              <a:latin typeface="Soberana Sans Light" pitchFamily="50" charset="0"/>
            </a:endParaRPr>
          </a:p>
        </p:txBody>
      </p:sp>
      <p:sp>
        <p:nvSpPr>
          <p:cNvPr id="12" name="Rectángulo 11"/>
          <p:cNvSpPr/>
          <p:nvPr/>
        </p:nvSpPr>
        <p:spPr>
          <a:xfrm>
            <a:off x="430073" y="1829607"/>
            <a:ext cx="5712905" cy="2814873"/>
          </a:xfrm>
          <a:prstGeom prst="rect">
            <a:avLst/>
          </a:prstGeom>
        </p:spPr>
        <p:txBody>
          <a:bodyPr wrap="square">
            <a:spAutoFit/>
          </a:bodyPr>
          <a:lstStyle/>
          <a:p>
            <a:pPr algn="just">
              <a:lnSpc>
                <a:spcPct val="107000"/>
              </a:lnSpc>
              <a:spcAft>
                <a:spcPts val="800"/>
              </a:spcAft>
            </a:pPr>
            <a:r>
              <a:rPr lang="es-MX" sz="2000" b="1" dirty="0">
                <a:solidFill>
                  <a:schemeClr val="tx2"/>
                </a:solidFill>
                <a:latin typeface="Soberana Sans" panose="02000000000000000000" pitchFamily="50" charset="0"/>
                <a:ea typeface="Calibri" panose="020F0502020204030204" pitchFamily="34" charset="0"/>
                <a:cs typeface="Times New Roman" panose="02020603050405020304" pitchFamily="18" charset="0"/>
              </a:rPr>
              <a:t>¿QUE ES LA RESIDENCIA PROFESIONAL?</a:t>
            </a:r>
            <a:endParaRPr lang="es-MX" sz="2000" dirty="0">
              <a:solidFill>
                <a:schemeClr val="tx2"/>
              </a:solidFill>
              <a:latin typeface="Soberana Sans" panose="02000000000000000000" pitchFamily="50"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Soberana Sans" panose="02000000000000000000" pitchFamily="50" charset="0"/>
                <a:ea typeface="Calibri" panose="020F0502020204030204" pitchFamily="34" charset="0"/>
                <a:cs typeface="Times New Roman" panose="02020603050405020304" pitchFamily="18" charset="0"/>
              </a:rPr>
              <a:t>La Residencia Profesional es una estrategia educativa de carácter curricular, que permite al estudiante emprender un proyecto teórico-práctico, analítico, reflexivo, crítico y profesional; con el propósito de resolver un problema específico de la realidad social y productiva, para fortalecer y aplicar sus competencias profesionales.</a:t>
            </a:r>
            <a:endParaRPr lang="es-MX" sz="2000" dirty="0">
              <a:effectLst/>
              <a:latin typeface="Soberana Sans" panose="02000000000000000000" pitchFamily="50" charset="0"/>
              <a:ea typeface="Calibri" panose="020F0502020204030204" pitchFamily="34" charset="0"/>
              <a:cs typeface="Times New Roman" panose="02020603050405020304" pitchFamily="18" charset="0"/>
            </a:endParaRPr>
          </a:p>
        </p:txBody>
      </p:sp>
      <p:pic>
        <p:nvPicPr>
          <p:cNvPr id="2" name="Imagen 1"/>
          <p:cNvPicPr>
            <a:picLocks noChangeAspect="1"/>
          </p:cNvPicPr>
          <p:nvPr/>
        </p:nvPicPr>
        <p:blipFill rotWithShape="1">
          <a:blip r:embed="rId2"/>
          <a:srcRect l="19566"/>
          <a:stretch/>
        </p:blipFill>
        <p:spPr>
          <a:xfrm>
            <a:off x="6300192" y="2402578"/>
            <a:ext cx="2232248" cy="1674494"/>
          </a:xfrm>
          <a:prstGeom prst="rect">
            <a:avLst/>
          </a:prstGeom>
        </p:spPr>
      </p:pic>
      <p:pic>
        <p:nvPicPr>
          <p:cNvPr id="14" name="Imagen 13">
            <a:extLst>
              <a:ext uri="{FF2B5EF4-FFF2-40B4-BE49-F238E27FC236}">
                <a16:creationId xmlns:a16="http://schemas.microsoft.com/office/drawing/2014/main" id="{E1E21B0B-9962-447D-8F70-DA3AC2384D68}"/>
              </a:ext>
            </a:extLst>
          </p:cNvPr>
          <p:cNvPicPr>
            <a:picLocks noChangeAspect="1"/>
          </p:cNvPicPr>
          <p:nvPr/>
        </p:nvPicPr>
        <p:blipFill>
          <a:blip r:embed="rId3"/>
          <a:stretch>
            <a:fillRect/>
          </a:stretch>
        </p:blipFill>
        <p:spPr>
          <a:xfrm>
            <a:off x="179512" y="5373217"/>
            <a:ext cx="814719" cy="792088"/>
          </a:xfrm>
          <a:prstGeom prst="rect">
            <a:avLst/>
          </a:prstGeom>
        </p:spPr>
      </p:pic>
      <p:sp>
        <p:nvSpPr>
          <p:cNvPr id="15" name="Rectángulo 14">
            <a:extLst>
              <a:ext uri="{FF2B5EF4-FFF2-40B4-BE49-F238E27FC236}">
                <a16:creationId xmlns:a16="http://schemas.microsoft.com/office/drawing/2014/main" id="{10AD475B-8520-4396-9DB0-FC00DF621CDF}"/>
              </a:ext>
            </a:extLst>
          </p:cNvPr>
          <p:cNvSpPr/>
          <p:nvPr/>
        </p:nvSpPr>
        <p:spPr>
          <a:xfrm>
            <a:off x="0" y="6513552"/>
            <a:ext cx="9144000" cy="404664"/>
          </a:xfrm>
          <a:prstGeom prst="rect">
            <a:avLst/>
          </a:prstGeom>
          <a:solidFill>
            <a:srgbClr val="990000"/>
          </a:solidFill>
          <a:ln>
            <a:solidFill>
              <a:srgbClr val="990000"/>
            </a:solidFill>
          </a:ln>
        </p:spPr>
        <p:style>
          <a:lnRef idx="1">
            <a:schemeClr val="dk1"/>
          </a:lnRef>
          <a:fillRef idx="3">
            <a:schemeClr val="dk1"/>
          </a:fillRef>
          <a:effectRef idx="2">
            <a:schemeClr val="dk1"/>
          </a:effectRef>
          <a:fontRef idx="minor">
            <a:schemeClr val="lt1"/>
          </a:fontRef>
        </p:style>
        <p:txBody>
          <a:bodyPr rtlCol="0" anchor="ctr"/>
          <a:lstStyle/>
          <a:p>
            <a:pPr algn="ctr"/>
            <a:r>
              <a:rPr lang="es-MX" sz="1600" dirty="0">
                <a:solidFill>
                  <a:prstClr val="white"/>
                </a:solidFill>
              </a:rPr>
              <a:t>Para más información en la División de Ingenierías: dep_dsmariaoro@tecnm.mx</a:t>
            </a:r>
          </a:p>
          <a:p>
            <a:pPr algn="ctr"/>
            <a:r>
              <a:rPr lang="es-MX" sz="1600" dirty="0">
                <a:solidFill>
                  <a:prstClr val="white"/>
                </a:solidFill>
              </a:rPr>
              <a:t>Oficina de Residencias Profesionales: residenciasitssmo@gmail.com</a:t>
            </a:r>
          </a:p>
        </p:txBody>
      </p:sp>
      <p:sp>
        <p:nvSpPr>
          <p:cNvPr id="3" name="3 Rectángulo">
            <a:extLst>
              <a:ext uri="{FF2B5EF4-FFF2-40B4-BE49-F238E27FC236}">
                <a16:creationId xmlns:a16="http://schemas.microsoft.com/office/drawing/2014/main" id="{51FE51D5-E6DE-EB8A-9BDA-FCB2E5BAE487}"/>
              </a:ext>
            </a:extLst>
          </p:cNvPr>
          <p:cNvSpPr/>
          <p:nvPr/>
        </p:nvSpPr>
        <p:spPr>
          <a:xfrm>
            <a:off x="4597047" y="500535"/>
            <a:ext cx="4546953" cy="540000"/>
          </a:xfrm>
          <a:prstGeom prst="rect">
            <a:avLst/>
          </a:prstGeom>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r"/>
            <a:r>
              <a:rPr lang="es-MX" sz="1400" dirty="0">
                <a:solidFill>
                  <a:schemeClr val="bg1"/>
                </a:solidFill>
                <a:latin typeface="Soberana Titular" pitchFamily="50" charset="0"/>
              </a:rPr>
              <a:t>Instituto Tecnológico Superior de Santa María de El Oro</a:t>
            </a:r>
          </a:p>
        </p:txBody>
      </p:sp>
      <p:sp>
        <p:nvSpPr>
          <p:cNvPr id="4" name="Text Box 5">
            <a:extLst>
              <a:ext uri="{FF2B5EF4-FFF2-40B4-BE49-F238E27FC236}">
                <a16:creationId xmlns:a16="http://schemas.microsoft.com/office/drawing/2014/main" id="{C04DAB5F-F100-7165-CF7C-0817B00197D5}"/>
              </a:ext>
            </a:extLst>
          </p:cNvPr>
          <p:cNvSpPr txBox="1">
            <a:spLocks noChangeArrowheads="1"/>
          </p:cNvSpPr>
          <p:nvPr/>
        </p:nvSpPr>
        <p:spPr bwMode="auto">
          <a:xfrm>
            <a:off x="3967703" y="106914"/>
            <a:ext cx="5227647" cy="39362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119063" lvl="0" indent="0" algn="r" defTabSz="914400" rtl="0" eaLnBrk="1" fontAlgn="base" latinLnBrk="0" hangingPunct="1">
              <a:lnSpc>
                <a:spcPct val="100000"/>
              </a:lnSpc>
              <a:spcBef>
                <a:spcPct val="0"/>
              </a:spcBef>
              <a:spcAft>
                <a:spcPts val="1000"/>
              </a:spcAft>
              <a:buClrTx/>
              <a:buSzTx/>
              <a:buFontTx/>
              <a:buNone/>
              <a:tabLst/>
            </a:pPr>
            <a:r>
              <a:rPr kumimoji="0" lang="es-MX" sz="2000" b="1" i="0" u="none" strike="noStrike" cap="none" normalizeH="0" baseline="0" dirty="0">
                <a:ln>
                  <a:noFill/>
                </a:ln>
                <a:solidFill>
                  <a:srgbClr val="737373"/>
                </a:solidFill>
                <a:effectLst/>
                <a:latin typeface="Soberana Sans Light" pitchFamily="50" charset="0"/>
                <a:cs typeface="Arial" pitchFamily="34" charset="0"/>
              </a:rPr>
              <a:t>TECNOLÓGICO NACIONAL DE MÉXICO</a:t>
            </a:r>
          </a:p>
          <a:p>
            <a:pPr marL="0" marR="119063" lvl="0" indent="0" algn="r" defTabSz="914400" rtl="0" eaLnBrk="1" fontAlgn="base" latinLnBrk="0" hangingPunct="1">
              <a:lnSpc>
                <a:spcPct val="100000"/>
              </a:lnSpc>
              <a:spcBef>
                <a:spcPct val="0"/>
              </a:spcBef>
              <a:spcAft>
                <a:spcPts val="1000"/>
              </a:spcAft>
              <a:buClrTx/>
              <a:buSzTx/>
              <a:buFontTx/>
              <a:buNone/>
              <a:tabLst/>
            </a:pPr>
            <a:endParaRPr kumimoji="0" lang="es-MX" sz="2000" b="0" i="0" u="none" strike="noStrike" cap="none" normalizeH="0" baseline="0" dirty="0">
              <a:ln>
                <a:noFill/>
              </a:ln>
              <a:solidFill>
                <a:srgbClr val="808080"/>
              </a:solidFill>
              <a:effectLst/>
              <a:latin typeface="Adobe Caslon Pro" charset="0"/>
              <a:cs typeface="Arial" pitchFamily="34" charset="0"/>
            </a:endParaRPr>
          </a:p>
          <a:p>
            <a:pPr marL="0" marR="0" lvl="0" indent="0" algn="r" defTabSz="914400" rtl="0" eaLnBrk="1" fontAlgn="base" latinLnBrk="0" hangingPunct="1">
              <a:lnSpc>
                <a:spcPct val="100000"/>
              </a:lnSpc>
              <a:spcBef>
                <a:spcPct val="0"/>
              </a:spcBef>
              <a:spcAft>
                <a:spcPts val="1000"/>
              </a:spcAft>
              <a:buClrTx/>
              <a:buSzTx/>
              <a:buFontTx/>
              <a:buNone/>
              <a:tabLst/>
            </a:pPr>
            <a:endParaRPr kumimoji="0" lang="es-MX" sz="2000" b="0" i="0" u="none" strike="noStrike" cap="none" normalizeH="0" baseline="0" dirty="0">
              <a:ln>
                <a:noFill/>
              </a:ln>
              <a:solidFill>
                <a:schemeClr val="tx1"/>
              </a:solidFill>
              <a:effectLst/>
              <a:latin typeface="EurekaSans-Light"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2000" b="0" i="0" u="none" strike="noStrike" cap="none" normalizeH="0" baseline="0" dirty="0">
              <a:ln>
                <a:noFill/>
              </a:ln>
              <a:solidFill>
                <a:schemeClr val="tx1"/>
              </a:solidFill>
              <a:effectLst/>
              <a:latin typeface="Arial" pitchFamily="34" charset="0"/>
              <a:cs typeface="Arial" pitchFamily="34" charset="0"/>
            </a:endParaRPr>
          </a:p>
        </p:txBody>
      </p:sp>
      <p:pic>
        <p:nvPicPr>
          <p:cNvPr id="5" name="Imagen 4">
            <a:extLst>
              <a:ext uri="{FF2B5EF4-FFF2-40B4-BE49-F238E27FC236}">
                <a16:creationId xmlns:a16="http://schemas.microsoft.com/office/drawing/2014/main" id="{69F871F7-2CB4-0D9F-A886-DBD0B121BA04}"/>
              </a:ext>
            </a:extLst>
          </p:cNvPr>
          <p:cNvPicPr>
            <a:picLocks noChangeAspect="1"/>
          </p:cNvPicPr>
          <p:nvPr/>
        </p:nvPicPr>
        <p:blipFill>
          <a:blip r:embed="rId4"/>
          <a:stretch>
            <a:fillRect/>
          </a:stretch>
        </p:blipFill>
        <p:spPr>
          <a:xfrm>
            <a:off x="202632" y="469028"/>
            <a:ext cx="2402032" cy="438950"/>
          </a:xfrm>
          <a:prstGeom prst="rect">
            <a:avLst/>
          </a:prstGeom>
        </p:spPr>
      </p:pic>
      <p:pic>
        <p:nvPicPr>
          <p:cNvPr id="6" name="Imagen 5">
            <a:extLst>
              <a:ext uri="{FF2B5EF4-FFF2-40B4-BE49-F238E27FC236}">
                <a16:creationId xmlns:a16="http://schemas.microsoft.com/office/drawing/2014/main" id="{AFA895AB-9B90-9C53-9030-511C169ED8CF}"/>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42153" y="469028"/>
            <a:ext cx="616585" cy="359410"/>
          </a:xfrm>
          <a:prstGeom prst="rect">
            <a:avLst/>
          </a:prstGeom>
          <a:noFill/>
          <a:ln>
            <a:noFill/>
          </a:ln>
        </p:spPr>
      </p:pic>
      <p:pic>
        <p:nvPicPr>
          <p:cNvPr id="8" name="Imagen 7">
            <a:extLst>
              <a:ext uri="{FF2B5EF4-FFF2-40B4-BE49-F238E27FC236}">
                <a16:creationId xmlns:a16="http://schemas.microsoft.com/office/drawing/2014/main" id="{6309D7BA-508B-11B8-08E1-1DDB7C6E766C}"/>
              </a:ext>
            </a:extLst>
          </p:cNvPr>
          <p:cNvPicPr>
            <a:picLocks noChangeAspect="1"/>
          </p:cNvPicPr>
          <p:nvPr/>
        </p:nvPicPr>
        <p:blipFill>
          <a:blip r:embed="rId6"/>
          <a:stretch>
            <a:fillRect/>
          </a:stretch>
        </p:blipFill>
        <p:spPr>
          <a:xfrm>
            <a:off x="3286526" y="438545"/>
            <a:ext cx="1140051" cy="469433"/>
          </a:xfrm>
          <a:prstGeom prst="rect">
            <a:avLst/>
          </a:prstGeom>
        </p:spPr>
      </p:pic>
    </p:spTree>
    <p:extLst>
      <p:ext uri="{BB962C8B-B14F-4D97-AF65-F5344CB8AC3E}">
        <p14:creationId xmlns:p14="http://schemas.microsoft.com/office/powerpoint/2010/main" val="4254294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2357422" y="3214686"/>
            <a:ext cx="184731" cy="461665"/>
          </a:xfrm>
          <a:prstGeom prst="rect">
            <a:avLst/>
          </a:prstGeom>
        </p:spPr>
        <p:txBody>
          <a:bodyPr wrap="none">
            <a:spAutoFit/>
          </a:bodyPr>
          <a:lstStyle/>
          <a:p>
            <a:endParaRPr lang="es-MX" sz="2400" b="1" dirty="0">
              <a:solidFill>
                <a:prstClr val="black"/>
              </a:solidFill>
              <a:latin typeface="Soberana Sans Light" pitchFamily="50" charset="0"/>
            </a:endParaRPr>
          </a:p>
        </p:txBody>
      </p:sp>
      <p:sp>
        <p:nvSpPr>
          <p:cNvPr id="12" name="Rectángulo 11"/>
          <p:cNvSpPr/>
          <p:nvPr/>
        </p:nvSpPr>
        <p:spPr>
          <a:xfrm>
            <a:off x="159012" y="1141709"/>
            <a:ext cx="7365316" cy="4665636"/>
          </a:xfrm>
          <a:prstGeom prst="rect">
            <a:avLst/>
          </a:prstGeom>
        </p:spPr>
        <p:txBody>
          <a:bodyPr wrap="square">
            <a:spAutoFit/>
          </a:bodyPr>
          <a:lstStyle/>
          <a:p>
            <a:pPr algn="just">
              <a:lnSpc>
                <a:spcPct val="107000"/>
              </a:lnSpc>
              <a:spcAft>
                <a:spcPts val="800"/>
              </a:spcAft>
            </a:pPr>
            <a:r>
              <a:rPr lang="es-MX" b="1" dirty="0">
                <a:solidFill>
                  <a:schemeClr val="tx2"/>
                </a:solidFill>
                <a:latin typeface="Soberana Sans" panose="02000000000000000000" pitchFamily="50" charset="0"/>
                <a:ea typeface="Calibri" panose="020F0502020204030204" pitchFamily="34" charset="0"/>
                <a:cs typeface="Times New Roman" panose="02020603050405020304" pitchFamily="18" charset="0"/>
              </a:rPr>
              <a:t>OBJETIVOS DE LA RESIDENCIA</a:t>
            </a:r>
          </a:p>
          <a:p>
            <a:pPr algn="just"/>
            <a:r>
              <a:rPr lang="es-MX" b="1" dirty="0"/>
              <a:t> </a:t>
            </a:r>
            <a:r>
              <a:rPr lang="es-MX" b="1" dirty="0">
                <a:latin typeface="Soberana Sans" panose="02000000000000000000" pitchFamily="50" charset="0"/>
              </a:rPr>
              <a:t>Objetivo General</a:t>
            </a:r>
          </a:p>
          <a:p>
            <a:pPr algn="just"/>
            <a:r>
              <a:rPr lang="es-MX" dirty="0">
                <a:latin typeface="Soberana Sans" panose="02000000000000000000" pitchFamily="50" charset="0"/>
              </a:rPr>
              <a:t>Propiciar en los estudiantes la aplicación en el ámbito laboral, de los conocimientos adquiridos durante su formación profesional dentro de las aulas.</a:t>
            </a:r>
          </a:p>
          <a:p>
            <a:pPr algn="just"/>
            <a:r>
              <a:rPr lang="es-MX" dirty="0">
                <a:latin typeface="Soberana Sans" panose="02000000000000000000" pitchFamily="50" charset="0"/>
              </a:rPr>
              <a:t> </a:t>
            </a:r>
          </a:p>
          <a:p>
            <a:pPr algn="just"/>
            <a:r>
              <a:rPr lang="es-MX" b="1" dirty="0">
                <a:latin typeface="Soberana Sans" panose="02000000000000000000" pitchFamily="50" charset="0"/>
              </a:rPr>
              <a:t>Objetivos  Específicos</a:t>
            </a:r>
          </a:p>
          <a:p>
            <a:pPr marL="285750" indent="-285750" algn="just">
              <a:buFont typeface="Arial" panose="020B0604020202020204" pitchFamily="34" charset="0"/>
              <a:buChar char="•"/>
            </a:pPr>
            <a:r>
              <a:rPr lang="es-MX" dirty="0">
                <a:latin typeface="Soberana Sans" panose="02000000000000000000" pitchFamily="50" charset="0"/>
              </a:rPr>
              <a:t>Favorecer la participación directa de los alumnos en el sector productivo y/o de servicios de la región.</a:t>
            </a:r>
          </a:p>
          <a:p>
            <a:pPr marL="285750" indent="-285750" algn="just">
              <a:buFont typeface="Arial" panose="020B0604020202020204" pitchFamily="34" charset="0"/>
              <a:buChar char="•"/>
            </a:pPr>
            <a:r>
              <a:rPr lang="es-MX" dirty="0">
                <a:latin typeface="Soberana Sans" panose="02000000000000000000" pitchFamily="50" charset="0"/>
              </a:rPr>
              <a:t>Propiciar la participación de los alumnos en la toma de decisiones en situaciones reales.</a:t>
            </a:r>
          </a:p>
          <a:p>
            <a:pPr marL="285750" indent="-285750" algn="just">
              <a:buFont typeface="Arial" panose="020B0604020202020204" pitchFamily="34" charset="0"/>
              <a:buChar char="•"/>
            </a:pPr>
            <a:r>
              <a:rPr lang="es-MX" dirty="0">
                <a:latin typeface="Soberana Sans" panose="02000000000000000000" pitchFamily="50" charset="0"/>
              </a:rPr>
              <a:t>Promover la interacción de los alumnos con profesionales activos en el área de su formación.</a:t>
            </a:r>
          </a:p>
          <a:p>
            <a:pPr marL="285750" indent="-285750" algn="just">
              <a:buFont typeface="Arial" panose="020B0604020202020204" pitchFamily="34" charset="0"/>
              <a:buChar char="•"/>
            </a:pPr>
            <a:r>
              <a:rPr lang="es-MX" dirty="0">
                <a:latin typeface="Soberana Sans" panose="02000000000000000000" pitchFamily="50" charset="0"/>
              </a:rPr>
              <a:t>Proporcionar una formación autodidacta y la aplicación de sus conocimientos y soluciones a problemas reales.</a:t>
            </a:r>
          </a:p>
          <a:p>
            <a:pPr algn="just">
              <a:lnSpc>
                <a:spcPct val="107000"/>
              </a:lnSpc>
              <a:spcAft>
                <a:spcPts val="800"/>
              </a:spcAft>
            </a:pPr>
            <a:endParaRPr lang="es-MX" dirty="0">
              <a:solidFill>
                <a:srgbClr val="0070C0"/>
              </a:solidFill>
              <a:latin typeface="Soberana Sans" panose="02000000000000000000" pitchFamily="50" charset="0"/>
              <a:ea typeface="Calibri" panose="020F0502020204030204" pitchFamily="34" charset="0"/>
              <a:cs typeface="Times New Roman" panose="02020603050405020304" pitchFamily="18" charset="0"/>
            </a:endParaRPr>
          </a:p>
        </p:txBody>
      </p:sp>
      <p:pic>
        <p:nvPicPr>
          <p:cNvPr id="3" name="Imagen 2"/>
          <p:cNvPicPr>
            <a:picLocks noChangeAspect="1"/>
          </p:cNvPicPr>
          <p:nvPr/>
        </p:nvPicPr>
        <p:blipFill>
          <a:blip r:embed="rId2"/>
          <a:stretch>
            <a:fillRect/>
          </a:stretch>
        </p:blipFill>
        <p:spPr>
          <a:xfrm>
            <a:off x="7573664" y="4581128"/>
            <a:ext cx="1440160" cy="1656184"/>
          </a:xfrm>
          <a:prstGeom prst="rect">
            <a:avLst/>
          </a:prstGeom>
        </p:spPr>
      </p:pic>
      <p:pic>
        <p:nvPicPr>
          <p:cNvPr id="14" name="Imagen 13">
            <a:extLst>
              <a:ext uri="{FF2B5EF4-FFF2-40B4-BE49-F238E27FC236}">
                <a16:creationId xmlns:a16="http://schemas.microsoft.com/office/drawing/2014/main" id="{DF8A8CB9-285A-4023-AAF2-0F724E995BD8}"/>
              </a:ext>
            </a:extLst>
          </p:cNvPr>
          <p:cNvPicPr>
            <a:picLocks noChangeAspect="1"/>
          </p:cNvPicPr>
          <p:nvPr/>
        </p:nvPicPr>
        <p:blipFill>
          <a:blip r:embed="rId3"/>
          <a:stretch>
            <a:fillRect/>
          </a:stretch>
        </p:blipFill>
        <p:spPr>
          <a:xfrm>
            <a:off x="179512" y="5373217"/>
            <a:ext cx="814719" cy="792088"/>
          </a:xfrm>
          <a:prstGeom prst="rect">
            <a:avLst/>
          </a:prstGeom>
        </p:spPr>
      </p:pic>
      <p:sp>
        <p:nvSpPr>
          <p:cNvPr id="15" name="Rectángulo 14">
            <a:extLst>
              <a:ext uri="{FF2B5EF4-FFF2-40B4-BE49-F238E27FC236}">
                <a16:creationId xmlns:a16="http://schemas.microsoft.com/office/drawing/2014/main" id="{F0D1102C-84B0-4F08-8DA2-F097CC24E42E}"/>
              </a:ext>
            </a:extLst>
          </p:cNvPr>
          <p:cNvSpPr/>
          <p:nvPr/>
        </p:nvSpPr>
        <p:spPr>
          <a:xfrm>
            <a:off x="0" y="6513552"/>
            <a:ext cx="9144000" cy="404664"/>
          </a:xfrm>
          <a:prstGeom prst="rect">
            <a:avLst/>
          </a:prstGeom>
          <a:solidFill>
            <a:srgbClr val="990000"/>
          </a:solidFill>
          <a:ln>
            <a:solidFill>
              <a:srgbClr val="990000"/>
            </a:solidFill>
          </a:ln>
        </p:spPr>
        <p:style>
          <a:lnRef idx="1">
            <a:schemeClr val="dk1"/>
          </a:lnRef>
          <a:fillRef idx="3">
            <a:schemeClr val="dk1"/>
          </a:fillRef>
          <a:effectRef idx="2">
            <a:schemeClr val="dk1"/>
          </a:effectRef>
          <a:fontRef idx="minor">
            <a:schemeClr val="lt1"/>
          </a:fontRef>
        </p:style>
        <p:txBody>
          <a:bodyPr rtlCol="0" anchor="ctr"/>
          <a:lstStyle/>
          <a:p>
            <a:pPr algn="ctr"/>
            <a:r>
              <a:rPr lang="es-MX" sz="1600" dirty="0">
                <a:solidFill>
                  <a:prstClr val="white"/>
                </a:solidFill>
              </a:rPr>
              <a:t>Para más información en la División de Ingenierías: dep_dsmariaoro@tecnm.mx</a:t>
            </a:r>
          </a:p>
          <a:p>
            <a:pPr algn="ctr"/>
            <a:r>
              <a:rPr lang="es-MX" sz="1600" dirty="0">
                <a:solidFill>
                  <a:prstClr val="white"/>
                </a:solidFill>
              </a:rPr>
              <a:t>Oficina de Residencias Profesionales: residenciasitssmo@gmail.com</a:t>
            </a:r>
          </a:p>
        </p:txBody>
      </p:sp>
      <p:pic>
        <p:nvPicPr>
          <p:cNvPr id="2" name="Imagen 1">
            <a:extLst>
              <a:ext uri="{FF2B5EF4-FFF2-40B4-BE49-F238E27FC236}">
                <a16:creationId xmlns:a16="http://schemas.microsoft.com/office/drawing/2014/main" id="{5A70ECD1-EDFF-1E52-73A3-0599BF98C478}"/>
              </a:ext>
            </a:extLst>
          </p:cNvPr>
          <p:cNvPicPr>
            <a:picLocks noChangeAspect="1"/>
          </p:cNvPicPr>
          <p:nvPr/>
        </p:nvPicPr>
        <p:blipFill>
          <a:blip r:embed="rId4"/>
          <a:stretch>
            <a:fillRect/>
          </a:stretch>
        </p:blipFill>
        <p:spPr>
          <a:xfrm>
            <a:off x="75810" y="-13956"/>
            <a:ext cx="8992379" cy="981541"/>
          </a:xfrm>
          <a:prstGeom prst="rect">
            <a:avLst/>
          </a:prstGeom>
        </p:spPr>
      </p:pic>
    </p:spTree>
    <p:extLst>
      <p:ext uri="{BB962C8B-B14F-4D97-AF65-F5344CB8AC3E}">
        <p14:creationId xmlns:p14="http://schemas.microsoft.com/office/powerpoint/2010/main" val="129067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2357422" y="3214686"/>
            <a:ext cx="184731" cy="461665"/>
          </a:xfrm>
          <a:prstGeom prst="rect">
            <a:avLst/>
          </a:prstGeom>
        </p:spPr>
        <p:txBody>
          <a:bodyPr wrap="none">
            <a:spAutoFit/>
          </a:bodyPr>
          <a:lstStyle/>
          <a:p>
            <a:endParaRPr lang="es-MX" sz="2400" b="1" dirty="0">
              <a:solidFill>
                <a:prstClr val="black"/>
              </a:solidFill>
              <a:latin typeface="Soberana Sans Light" pitchFamily="50" charset="0"/>
            </a:endParaRPr>
          </a:p>
        </p:txBody>
      </p:sp>
      <p:sp>
        <p:nvSpPr>
          <p:cNvPr id="12" name="Rectángulo 11"/>
          <p:cNvSpPr/>
          <p:nvPr/>
        </p:nvSpPr>
        <p:spPr>
          <a:xfrm>
            <a:off x="293903" y="1207589"/>
            <a:ext cx="8742593" cy="2275238"/>
          </a:xfrm>
          <a:prstGeom prst="rect">
            <a:avLst/>
          </a:prstGeom>
        </p:spPr>
        <p:txBody>
          <a:bodyPr wrap="square">
            <a:spAutoFit/>
          </a:bodyPr>
          <a:lstStyle/>
          <a:p>
            <a:pPr algn="ctr">
              <a:lnSpc>
                <a:spcPct val="107000"/>
              </a:lnSpc>
              <a:spcAft>
                <a:spcPts val="800"/>
              </a:spcAft>
            </a:pPr>
            <a:r>
              <a:rPr lang="es-MX" b="1" dirty="0">
                <a:solidFill>
                  <a:schemeClr val="tx2"/>
                </a:solidFill>
                <a:latin typeface="Soberana Sans" panose="02000000000000000000" pitchFamily="50" charset="0"/>
                <a:ea typeface="Calibri" panose="020F0502020204030204" pitchFamily="34" charset="0"/>
                <a:cs typeface="Times New Roman" panose="02020603050405020304" pitchFamily="18" charset="0"/>
              </a:rPr>
              <a:t>POLITÍCAS DE OPERACIÓN</a:t>
            </a:r>
          </a:p>
          <a:p>
            <a:endParaRPr lang="es-MX" dirty="0">
              <a:latin typeface="Soberana Sans" panose="02000000000000000000" pitchFamily="50" charset="0"/>
            </a:endParaRPr>
          </a:p>
          <a:p>
            <a:pPr algn="just"/>
            <a:r>
              <a:rPr lang="es-MX" dirty="0">
                <a:latin typeface="Soberana Sans" panose="02000000000000000000" pitchFamily="50" charset="0"/>
              </a:rPr>
              <a:t>El </a:t>
            </a:r>
            <a:r>
              <a:rPr lang="es-MX" b="1" dirty="0">
                <a:latin typeface="Soberana Sans" panose="02000000000000000000" pitchFamily="50" charset="0"/>
              </a:rPr>
              <a:t>valor curricular </a:t>
            </a:r>
            <a:r>
              <a:rPr lang="es-MX" dirty="0">
                <a:latin typeface="Soberana Sans" panose="02000000000000000000" pitchFamily="50" charset="0"/>
              </a:rPr>
              <a:t>para la residencia profesional es de </a:t>
            </a:r>
            <a:r>
              <a:rPr lang="es-MX" b="1" dirty="0">
                <a:latin typeface="Soberana Sans" panose="02000000000000000000" pitchFamily="50" charset="0"/>
              </a:rPr>
              <a:t>10 créditos</a:t>
            </a:r>
            <a:r>
              <a:rPr lang="es-MX" dirty="0">
                <a:latin typeface="Soberana Sans" panose="02000000000000000000" pitchFamily="50" charset="0"/>
              </a:rPr>
              <a:t>, y su </a:t>
            </a:r>
            <a:r>
              <a:rPr lang="es-MX" b="1" dirty="0">
                <a:latin typeface="Soberana Sans" panose="02000000000000000000" pitchFamily="50" charset="0"/>
              </a:rPr>
              <a:t>duración</a:t>
            </a:r>
            <a:r>
              <a:rPr lang="es-MX" dirty="0">
                <a:latin typeface="Soberana Sans" panose="02000000000000000000" pitchFamily="50" charset="0"/>
              </a:rPr>
              <a:t> queda determinada por un período de </a:t>
            </a:r>
            <a:r>
              <a:rPr lang="es-MX" b="1" dirty="0">
                <a:latin typeface="Soberana Sans" panose="02000000000000000000" pitchFamily="50" charset="0"/>
              </a:rPr>
              <a:t>4 meses como tiempo mínimo y 6 meses como tiempo  máximo, </a:t>
            </a:r>
            <a:r>
              <a:rPr lang="es-MX" dirty="0">
                <a:latin typeface="Soberana Sans" panose="02000000000000000000" pitchFamily="50" charset="0"/>
              </a:rPr>
              <a:t>debiendo acumularse un mínimo de </a:t>
            </a:r>
            <a:r>
              <a:rPr lang="es-MX" b="1" dirty="0">
                <a:latin typeface="Soberana Sans" panose="02000000000000000000" pitchFamily="50" charset="0"/>
              </a:rPr>
              <a:t>500 horas.</a:t>
            </a:r>
            <a:endParaRPr lang="es-MX" b="1" dirty="0">
              <a:solidFill>
                <a:srgbClr val="0070C0"/>
              </a:solidFill>
              <a:latin typeface="Soberana Sans" panose="02000000000000000000" pitchFamily="50" charset="0"/>
              <a:ea typeface="Calibri" panose="020F0502020204030204" pitchFamily="34" charset="0"/>
              <a:cs typeface="Times New Roman" panose="02020603050405020304" pitchFamily="18" charset="0"/>
            </a:endParaRPr>
          </a:p>
          <a:p>
            <a:pPr algn="ctr">
              <a:lnSpc>
                <a:spcPct val="107000"/>
              </a:lnSpc>
              <a:spcAft>
                <a:spcPts val="800"/>
              </a:spcAft>
            </a:pPr>
            <a:endParaRPr lang="es-MX" b="1" dirty="0">
              <a:solidFill>
                <a:srgbClr val="0070C0"/>
              </a:solidFill>
              <a:latin typeface="Soberana Sans" panose="02000000000000000000" pitchFamily="50" charset="0"/>
              <a:ea typeface="Calibri" panose="020F0502020204030204" pitchFamily="34" charset="0"/>
              <a:cs typeface="Times New Roman" panose="02020603050405020304" pitchFamily="18" charset="0"/>
            </a:endParaRPr>
          </a:p>
          <a:p>
            <a:pPr algn="just"/>
            <a:r>
              <a:rPr lang="es-MX" b="1" dirty="0"/>
              <a:t> </a:t>
            </a:r>
            <a:endParaRPr lang="es-MX" dirty="0">
              <a:solidFill>
                <a:srgbClr val="0070C0"/>
              </a:solidFill>
              <a:latin typeface="Soberana Sans" panose="02000000000000000000" pitchFamily="50" charset="0"/>
              <a:ea typeface="Calibri" panose="020F0502020204030204" pitchFamily="34" charset="0"/>
              <a:cs typeface="Times New Roman" panose="02020603050405020304" pitchFamily="18" charset="0"/>
            </a:endParaRPr>
          </a:p>
        </p:txBody>
      </p:sp>
      <p:pic>
        <p:nvPicPr>
          <p:cNvPr id="5" name="Imagen 4"/>
          <p:cNvPicPr>
            <a:picLocks noChangeAspect="1"/>
          </p:cNvPicPr>
          <p:nvPr/>
        </p:nvPicPr>
        <p:blipFill>
          <a:blip r:embed="rId2"/>
          <a:stretch>
            <a:fillRect/>
          </a:stretch>
        </p:blipFill>
        <p:spPr>
          <a:xfrm>
            <a:off x="3057750" y="3207425"/>
            <a:ext cx="3386457" cy="2600325"/>
          </a:xfrm>
          <a:prstGeom prst="rect">
            <a:avLst/>
          </a:prstGeom>
        </p:spPr>
      </p:pic>
      <p:pic>
        <p:nvPicPr>
          <p:cNvPr id="14" name="Imagen 13">
            <a:extLst>
              <a:ext uri="{FF2B5EF4-FFF2-40B4-BE49-F238E27FC236}">
                <a16:creationId xmlns:a16="http://schemas.microsoft.com/office/drawing/2014/main" id="{FC5EA092-3576-485A-A52B-F86C7C0DBBE5}"/>
              </a:ext>
            </a:extLst>
          </p:cNvPr>
          <p:cNvPicPr>
            <a:picLocks noChangeAspect="1"/>
          </p:cNvPicPr>
          <p:nvPr/>
        </p:nvPicPr>
        <p:blipFill>
          <a:blip r:embed="rId3"/>
          <a:stretch>
            <a:fillRect/>
          </a:stretch>
        </p:blipFill>
        <p:spPr>
          <a:xfrm>
            <a:off x="179512" y="5373217"/>
            <a:ext cx="814719" cy="792088"/>
          </a:xfrm>
          <a:prstGeom prst="rect">
            <a:avLst/>
          </a:prstGeom>
        </p:spPr>
      </p:pic>
      <p:sp>
        <p:nvSpPr>
          <p:cNvPr id="15" name="Rectángulo 14">
            <a:extLst>
              <a:ext uri="{FF2B5EF4-FFF2-40B4-BE49-F238E27FC236}">
                <a16:creationId xmlns:a16="http://schemas.microsoft.com/office/drawing/2014/main" id="{391A2A4E-C014-4F13-9B95-72077486D853}"/>
              </a:ext>
            </a:extLst>
          </p:cNvPr>
          <p:cNvSpPr/>
          <p:nvPr/>
        </p:nvSpPr>
        <p:spPr>
          <a:xfrm>
            <a:off x="0" y="6513552"/>
            <a:ext cx="9144000" cy="404664"/>
          </a:xfrm>
          <a:prstGeom prst="rect">
            <a:avLst/>
          </a:prstGeom>
          <a:solidFill>
            <a:srgbClr val="990000"/>
          </a:solidFill>
          <a:ln>
            <a:solidFill>
              <a:srgbClr val="990000"/>
            </a:solidFill>
          </a:ln>
        </p:spPr>
        <p:style>
          <a:lnRef idx="1">
            <a:schemeClr val="dk1"/>
          </a:lnRef>
          <a:fillRef idx="3">
            <a:schemeClr val="dk1"/>
          </a:fillRef>
          <a:effectRef idx="2">
            <a:schemeClr val="dk1"/>
          </a:effectRef>
          <a:fontRef idx="minor">
            <a:schemeClr val="lt1"/>
          </a:fontRef>
        </p:style>
        <p:txBody>
          <a:bodyPr rtlCol="0" anchor="ctr"/>
          <a:lstStyle/>
          <a:p>
            <a:pPr algn="ctr"/>
            <a:r>
              <a:rPr lang="es-MX" sz="1600" dirty="0">
                <a:solidFill>
                  <a:prstClr val="white"/>
                </a:solidFill>
              </a:rPr>
              <a:t>Para más información en la División de Ingenierías: dep_dsmariaoro@tecnm.mx</a:t>
            </a:r>
          </a:p>
          <a:p>
            <a:pPr algn="ctr"/>
            <a:r>
              <a:rPr lang="es-MX" sz="1600" dirty="0">
                <a:solidFill>
                  <a:prstClr val="white"/>
                </a:solidFill>
              </a:rPr>
              <a:t>Oficina de Residencias Profesionales: residenciasitssmo@gmail.com</a:t>
            </a:r>
          </a:p>
        </p:txBody>
      </p:sp>
      <p:pic>
        <p:nvPicPr>
          <p:cNvPr id="2" name="Imagen 1">
            <a:extLst>
              <a:ext uri="{FF2B5EF4-FFF2-40B4-BE49-F238E27FC236}">
                <a16:creationId xmlns:a16="http://schemas.microsoft.com/office/drawing/2014/main" id="{FF6B8E52-4ACF-5EE2-3999-06961BC03176}"/>
              </a:ext>
            </a:extLst>
          </p:cNvPr>
          <p:cNvPicPr>
            <a:picLocks noChangeAspect="1"/>
          </p:cNvPicPr>
          <p:nvPr/>
        </p:nvPicPr>
        <p:blipFill>
          <a:blip r:embed="rId4"/>
          <a:stretch>
            <a:fillRect/>
          </a:stretch>
        </p:blipFill>
        <p:spPr>
          <a:xfrm>
            <a:off x="116125" y="71195"/>
            <a:ext cx="8992379" cy="981541"/>
          </a:xfrm>
          <a:prstGeom prst="rect">
            <a:avLst/>
          </a:prstGeom>
        </p:spPr>
      </p:pic>
    </p:spTree>
    <p:extLst>
      <p:ext uri="{BB962C8B-B14F-4D97-AF65-F5344CB8AC3E}">
        <p14:creationId xmlns:p14="http://schemas.microsoft.com/office/powerpoint/2010/main" val="2662879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2357422" y="3214686"/>
            <a:ext cx="184731" cy="461665"/>
          </a:xfrm>
          <a:prstGeom prst="rect">
            <a:avLst/>
          </a:prstGeom>
        </p:spPr>
        <p:txBody>
          <a:bodyPr wrap="none">
            <a:spAutoFit/>
          </a:bodyPr>
          <a:lstStyle/>
          <a:p>
            <a:endParaRPr lang="es-MX" sz="2400" b="1" dirty="0">
              <a:solidFill>
                <a:prstClr val="black"/>
              </a:solidFill>
              <a:latin typeface="Soberana Sans Light" pitchFamily="50" charset="0"/>
            </a:endParaRPr>
          </a:p>
        </p:txBody>
      </p:sp>
      <p:sp>
        <p:nvSpPr>
          <p:cNvPr id="12" name="Rectángulo 11"/>
          <p:cNvSpPr/>
          <p:nvPr/>
        </p:nvSpPr>
        <p:spPr>
          <a:xfrm>
            <a:off x="268412" y="1048654"/>
            <a:ext cx="8742593" cy="1444242"/>
          </a:xfrm>
          <a:prstGeom prst="rect">
            <a:avLst/>
          </a:prstGeom>
        </p:spPr>
        <p:txBody>
          <a:bodyPr wrap="square">
            <a:spAutoFit/>
          </a:bodyPr>
          <a:lstStyle/>
          <a:p>
            <a:pPr algn="ctr">
              <a:lnSpc>
                <a:spcPct val="107000"/>
              </a:lnSpc>
              <a:spcAft>
                <a:spcPts val="800"/>
              </a:spcAft>
            </a:pPr>
            <a:r>
              <a:rPr lang="es-MX" b="1" dirty="0">
                <a:solidFill>
                  <a:schemeClr val="tx2"/>
                </a:solidFill>
                <a:latin typeface="Soberana Sans" panose="02000000000000000000" pitchFamily="50" charset="0"/>
                <a:ea typeface="Calibri" panose="020F0502020204030204" pitchFamily="34" charset="0"/>
                <a:cs typeface="Times New Roman" panose="02020603050405020304" pitchFamily="18" charset="0"/>
              </a:rPr>
              <a:t>POLITÍCAS DE OPERACIÓN</a:t>
            </a:r>
          </a:p>
          <a:p>
            <a:endParaRPr lang="es-MX" dirty="0">
              <a:solidFill>
                <a:prstClr val="black"/>
              </a:solidFill>
              <a:latin typeface="Soberana Sans" panose="02000000000000000000" pitchFamily="50" charset="0"/>
            </a:endParaRPr>
          </a:p>
          <a:p>
            <a:pPr algn="ctr">
              <a:lnSpc>
                <a:spcPct val="107000"/>
              </a:lnSpc>
              <a:spcAft>
                <a:spcPts val="800"/>
              </a:spcAft>
            </a:pPr>
            <a:endParaRPr lang="es-MX" b="1" dirty="0">
              <a:solidFill>
                <a:srgbClr val="0070C0"/>
              </a:solidFill>
              <a:latin typeface="Soberana Sans" panose="02000000000000000000" pitchFamily="50" charset="0"/>
              <a:ea typeface="Calibri" panose="020F0502020204030204" pitchFamily="34" charset="0"/>
              <a:cs typeface="Times New Roman" panose="02020603050405020304" pitchFamily="18" charset="0"/>
            </a:endParaRPr>
          </a:p>
          <a:p>
            <a:pPr algn="just"/>
            <a:r>
              <a:rPr lang="es-MX" b="1" dirty="0">
                <a:solidFill>
                  <a:prstClr val="black"/>
                </a:solidFill>
              </a:rPr>
              <a:t> </a:t>
            </a:r>
            <a:endParaRPr lang="es-MX" dirty="0">
              <a:solidFill>
                <a:srgbClr val="0070C0"/>
              </a:solidFill>
              <a:latin typeface="Soberana Sans" panose="02000000000000000000" pitchFamily="50" charset="0"/>
              <a:ea typeface="Calibri" panose="020F0502020204030204" pitchFamily="34" charset="0"/>
              <a:cs typeface="Times New Roman" panose="02020603050405020304" pitchFamily="18" charset="0"/>
            </a:endParaRPr>
          </a:p>
        </p:txBody>
      </p:sp>
      <p:sp>
        <p:nvSpPr>
          <p:cNvPr id="11" name="Rectángulo 10"/>
          <p:cNvSpPr/>
          <p:nvPr/>
        </p:nvSpPr>
        <p:spPr>
          <a:xfrm>
            <a:off x="373494" y="1487394"/>
            <a:ext cx="8770506" cy="4093428"/>
          </a:xfrm>
          <a:prstGeom prst="rect">
            <a:avLst/>
          </a:prstGeom>
        </p:spPr>
        <p:txBody>
          <a:bodyPr wrap="square">
            <a:spAutoFit/>
          </a:bodyPr>
          <a:lstStyle/>
          <a:p>
            <a:pPr algn="just"/>
            <a:r>
              <a:rPr lang="es-MX" sz="1600" dirty="0">
                <a:latin typeface="Soberana Sans" panose="02000000000000000000" pitchFamily="50" charset="0"/>
              </a:rPr>
              <a:t>Para poder ser ejecutados los proyectos de Residencias Profesionales se requerirá de la autorización del Jefe del Departamento Académico, quien asignará al asesor interno. </a:t>
            </a:r>
          </a:p>
          <a:p>
            <a:pPr algn="just"/>
            <a:endParaRPr lang="es-MX" sz="1600" dirty="0">
              <a:latin typeface="Soberana Sans" panose="02000000000000000000" pitchFamily="50" charset="0"/>
            </a:endParaRPr>
          </a:p>
          <a:p>
            <a:pPr algn="just"/>
            <a:r>
              <a:rPr lang="es-MX" sz="1600" dirty="0">
                <a:latin typeface="Soberana Sans" panose="02000000000000000000" pitchFamily="50" charset="0"/>
              </a:rPr>
              <a:t>Las Residencias Profesionales se podrán acreditar mediante la realización de proyectos internos o externos con carácter local, regional, nacional o internacional, en cualquiera de los siguientes ámbitos: </a:t>
            </a:r>
          </a:p>
          <a:p>
            <a:pPr marL="285750" indent="-285750" algn="just">
              <a:buFont typeface="Arial" panose="020B0604020202020204" pitchFamily="34" charset="0"/>
              <a:buChar char="•"/>
            </a:pPr>
            <a:r>
              <a:rPr lang="es-MX" sz="1600" dirty="0">
                <a:latin typeface="Soberana Sans" panose="02000000000000000000" pitchFamily="50" charset="0"/>
              </a:rPr>
              <a:t> </a:t>
            </a:r>
            <a:r>
              <a:rPr lang="es-MX" sz="2000" dirty="0">
                <a:latin typeface="Soberana Sans" panose="02000000000000000000" pitchFamily="50" charset="0"/>
              </a:rPr>
              <a:t>Sectores social y productivo.</a:t>
            </a:r>
          </a:p>
          <a:p>
            <a:pPr marL="285750" indent="-285750" algn="just">
              <a:buFont typeface="Arial" panose="020B0604020202020204" pitchFamily="34" charset="0"/>
              <a:buChar char="•"/>
            </a:pPr>
            <a:r>
              <a:rPr lang="es-MX" sz="2000" dirty="0">
                <a:latin typeface="Soberana Sans" panose="02000000000000000000" pitchFamily="50" charset="0"/>
              </a:rPr>
              <a:t>  Desarrollo tecnológico empresarial. </a:t>
            </a:r>
          </a:p>
          <a:p>
            <a:pPr marL="285750" indent="-285750" algn="just">
              <a:buFont typeface="Arial" panose="020B0604020202020204" pitchFamily="34" charset="0"/>
              <a:buChar char="•"/>
            </a:pPr>
            <a:r>
              <a:rPr lang="es-MX" sz="2000" dirty="0">
                <a:latin typeface="Soberana Sans" panose="02000000000000000000" pitchFamily="50" charset="0"/>
              </a:rPr>
              <a:t> Investigación y desarrollo.</a:t>
            </a:r>
          </a:p>
          <a:p>
            <a:pPr marL="285750" indent="-285750" algn="just">
              <a:buFont typeface="Arial" panose="020B0604020202020204" pitchFamily="34" charset="0"/>
              <a:buChar char="•"/>
            </a:pPr>
            <a:r>
              <a:rPr lang="es-MX" sz="2000" dirty="0">
                <a:latin typeface="Soberana Sans" panose="02000000000000000000" pitchFamily="50" charset="0"/>
              </a:rPr>
              <a:t>  Diseño y/o construcción de equipo.</a:t>
            </a:r>
          </a:p>
          <a:p>
            <a:pPr marL="285750" indent="-285750" algn="just">
              <a:buFont typeface="Arial" panose="020B0604020202020204" pitchFamily="34" charset="0"/>
              <a:buChar char="•"/>
            </a:pPr>
            <a:r>
              <a:rPr lang="es-MX" sz="2000" dirty="0">
                <a:latin typeface="Soberana Sans" panose="02000000000000000000" pitchFamily="50" charset="0"/>
              </a:rPr>
              <a:t>  Prestación de servicios profesionales.</a:t>
            </a:r>
          </a:p>
          <a:p>
            <a:pPr marL="285750" indent="-285750" algn="just">
              <a:buFont typeface="Arial" panose="020B0604020202020204" pitchFamily="34" charset="0"/>
              <a:buChar char="•"/>
            </a:pPr>
            <a:r>
              <a:rPr lang="es-MX" sz="2000" dirty="0">
                <a:latin typeface="Soberana Sans" panose="02000000000000000000" pitchFamily="50" charset="0"/>
              </a:rPr>
              <a:t>  Evento Nacional de Innovación Tecnológica participantes en las etapas regional y nacional.</a:t>
            </a:r>
          </a:p>
          <a:p>
            <a:pPr marL="285750" indent="-285750" algn="just">
              <a:buFont typeface="Arial" panose="020B0604020202020204" pitchFamily="34" charset="0"/>
              <a:buChar char="•"/>
            </a:pPr>
            <a:r>
              <a:rPr lang="es-MX" sz="2000" dirty="0">
                <a:latin typeface="Soberana Sans" panose="02000000000000000000" pitchFamily="50" charset="0"/>
              </a:rPr>
              <a:t>  Veranos científicos o de investigación, siempre y cuando la academia avale que el proyecto a desarrollar cumpla con la calidad y requisito.</a:t>
            </a:r>
          </a:p>
        </p:txBody>
      </p:sp>
      <p:pic>
        <p:nvPicPr>
          <p:cNvPr id="15" name="Imagen 14">
            <a:extLst>
              <a:ext uri="{FF2B5EF4-FFF2-40B4-BE49-F238E27FC236}">
                <a16:creationId xmlns:a16="http://schemas.microsoft.com/office/drawing/2014/main" id="{9262447F-5DA8-47F4-BAA8-E6237CC94FC6}"/>
              </a:ext>
            </a:extLst>
          </p:cNvPr>
          <p:cNvPicPr>
            <a:picLocks noChangeAspect="1"/>
          </p:cNvPicPr>
          <p:nvPr/>
        </p:nvPicPr>
        <p:blipFill>
          <a:blip r:embed="rId2"/>
          <a:stretch>
            <a:fillRect/>
          </a:stretch>
        </p:blipFill>
        <p:spPr>
          <a:xfrm>
            <a:off x="179512" y="5373217"/>
            <a:ext cx="814719" cy="792088"/>
          </a:xfrm>
          <a:prstGeom prst="rect">
            <a:avLst/>
          </a:prstGeom>
        </p:spPr>
      </p:pic>
      <p:sp>
        <p:nvSpPr>
          <p:cNvPr id="16" name="Rectángulo 15">
            <a:extLst>
              <a:ext uri="{FF2B5EF4-FFF2-40B4-BE49-F238E27FC236}">
                <a16:creationId xmlns:a16="http://schemas.microsoft.com/office/drawing/2014/main" id="{98B5D7A1-C637-4231-91D2-82147EC87E40}"/>
              </a:ext>
            </a:extLst>
          </p:cNvPr>
          <p:cNvSpPr/>
          <p:nvPr/>
        </p:nvSpPr>
        <p:spPr>
          <a:xfrm>
            <a:off x="0" y="6513552"/>
            <a:ext cx="9144000" cy="404664"/>
          </a:xfrm>
          <a:prstGeom prst="rect">
            <a:avLst/>
          </a:prstGeom>
          <a:solidFill>
            <a:srgbClr val="990000"/>
          </a:solidFill>
          <a:ln>
            <a:solidFill>
              <a:srgbClr val="990000"/>
            </a:solidFill>
          </a:ln>
        </p:spPr>
        <p:style>
          <a:lnRef idx="1">
            <a:schemeClr val="dk1"/>
          </a:lnRef>
          <a:fillRef idx="3">
            <a:schemeClr val="dk1"/>
          </a:fillRef>
          <a:effectRef idx="2">
            <a:schemeClr val="dk1"/>
          </a:effectRef>
          <a:fontRef idx="minor">
            <a:schemeClr val="lt1"/>
          </a:fontRef>
        </p:style>
        <p:txBody>
          <a:bodyPr rtlCol="0" anchor="ctr"/>
          <a:lstStyle/>
          <a:p>
            <a:pPr algn="ctr"/>
            <a:r>
              <a:rPr lang="es-MX" sz="1600" dirty="0">
                <a:solidFill>
                  <a:prstClr val="white"/>
                </a:solidFill>
              </a:rPr>
              <a:t>Para más información en la División de Ingenierías: dep_dsmariaoro@tecnm.mx</a:t>
            </a:r>
          </a:p>
          <a:p>
            <a:pPr algn="ctr"/>
            <a:r>
              <a:rPr lang="es-MX" sz="1600" dirty="0">
                <a:solidFill>
                  <a:prstClr val="white"/>
                </a:solidFill>
              </a:rPr>
              <a:t>Oficina de Residencias Profesionales: residenciasitssmo@gmail.com</a:t>
            </a:r>
          </a:p>
        </p:txBody>
      </p:sp>
      <p:pic>
        <p:nvPicPr>
          <p:cNvPr id="2" name="Imagen 1">
            <a:extLst>
              <a:ext uri="{FF2B5EF4-FFF2-40B4-BE49-F238E27FC236}">
                <a16:creationId xmlns:a16="http://schemas.microsoft.com/office/drawing/2014/main" id="{50EB1176-4B56-28BC-5AE9-E8316AB402C5}"/>
              </a:ext>
            </a:extLst>
          </p:cNvPr>
          <p:cNvPicPr>
            <a:picLocks noChangeAspect="1"/>
          </p:cNvPicPr>
          <p:nvPr/>
        </p:nvPicPr>
        <p:blipFill>
          <a:blip r:embed="rId3"/>
          <a:stretch>
            <a:fillRect/>
          </a:stretch>
        </p:blipFill>
        <p:spPr>
          <a:xfrm>
            <a:off x="75810" y="-813"/>
            <a:ext cx="8992379" cy="981541"/>
          </a:xfrm>
          <a:prstGeom prst="rect">
            <a:avLst/>
          </a:prstGeom>
        </p:spPr>
      </p:pic>
    </p:spTree>
    <p:extLst>
      <p:ext uri="{BB962C8B-B14F-4D97-AF65-F5344CB8AC3E}">
        <p14:creationId xmlns:p14="http://schemas.microsoft.com/office/powerpoint/2010/main" val="3482339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2357422" y="3214686"/>
            <a:ext cx="184731" cy="461665"/>
          </a:xfrm>
          <a:prstGeom prst="rect">
            <a:avLst/>
          </a:prstGeom>
        </p:spPr>
        <p:txBody>
          <a:bodyPr wrap="none">
            <a:spAutoFit/>
          </a:bodyPr>
          <a:lstStyle/>
          <a:p>
            <a:endParaRPr lang="es-MX" sz="2400" b="1" dirty="0">
              <a:solidFill>
                <a:prstClr val="black"/>
              </a:solidFill>
              <a:latin typeface="Soberana Sans Light" pitchFamily="50" charset="0"/>
            </a:endParaRPr>
          </a:p>
        </p:txBody>
      </p:sp>
      <p:sp>
        <p:nvSpPr>
          <p:cNvPr id="12" name="Rectángulo 11"/>
          <p:cNvSpPr/>
          <p:nvPr/>
        </p:nvSpPr>
        <p:spPr>
          <a:xfrm>
            <a:off x="467544" y="1279111"/>
            <a:ext cx="5822053" cy="5682005"/>
          </a:xfrm>
          <a:prstGeom prst="rect">
            <a:avLst/>
          </a:prstGeom>
        </p:spPr>
        <p:txBody>
          <a:bodyPr wrap="square">
            <a:spAutoFit/>
          </a:bodyPr>
          <a:lstStyle/>
          <a:p>
            <a:pPr algn="ctr">
              <a:lnSpc>
                <a:spcPct val="107000"/>
              </a:lnSpc>
              <a:spcAft>
                <a:spcPts val="800"/>
              </a:spcAft>
            </a:pPr>
            <a:r>
              <a:rPr lang="es-MX" b="1" dirty="0">
                <a:solidFill>
                  <a:schemeClr val="tx2"/>
                </a:solidFill>
                <a:latin typeface="Soberana Sans" panose="02000000000000000000" pitchFamily="50" charset="0"/>
                <a:ea typeface="Calibri" panose="020F0502020204030204" pitchFamily="34" charset="0"/>
                <a:cs typeface="Times New Roman" panose="02020603050405020304" pitchFamily="18" charset="0"/>
              </a:rPr>
              <a:t>POLITÍCAS DE OPERACIÓN</a:t>
            </a:r>
          </a:p>
          <a:p>
            <a:pPr algn="just"/>
            <a:endParaRPr lang="es-MX" dirty="0">
              <a:solidFill>
                <a:prstClr val="black"/>
              </a:solidFill>
              <a:latin typeface="Soberana Sans" panose="02000000000000000000" pitchFamily="50" charset="0"/>
            </a:endParaRPr>
          </a:p>
          <a:p>
            <a:pPr algn="just">
              <a:lnSpc>
                <a:spcPct val="107000"/>
              </a:lnSpc>
              <a:spcAft>
                <a:spcPts val="800"/>
              </a:spcAft>
            </a:pPr>
            <a:r>
              <a:rPr lang="es-MX" dirty="0"/>
              <a:t> </a:t>
            </a:r>
            <a:r>
              <a:rPr lang="es-MX" sz="1600" dirty="0">
                <a:latin typeface="Soberana Sans" panose="02000000000000000000" pitchFamily="50" charset="0"/>
              </a:rPr>
              <a:t>Esta clasificación no es limitativa, y corresponde al Departamento Académico, así como a las academias la autorización de proyectos. El número exacto de participantes requerido en cada proyecto, así como su perfil idóneo, lo determinará oficialmente el Jefe de Departamento Académico, con el apoyo de la academia correspondiente. </a:t>
            </a:r>
          </a:p>
          <a:p>
            <a:pPr marL="285750" indent="-285750" algn="just">
              <a:buFont typeface="Arial" panose="020B0604020202020204" pitchFamily="34" charset="0"/>
              <a:buChar char="•"/>
            </a:pPr>
            <a:r>
              <a:rPr lang="es-MX" sz="1600" dirty="0">
                <a:latin typeface="Soberana Sans" panose="02000000000000000000" pitchFamily="50" charset="0"/>
              </a:rPr>
              <a:t>La oportunidad de asignación de proyecto de residencia profesional se </a:t>
            </a:r>
            <a:r>
              <a:rPr lang="es-MX" sz="1600" b="1" dirty="0">
                <a:latin typeface="Soberana Sans" panose="02000000000000000000" pitchFamily="50" charset="0"/>
              </a:rPr>
              <a:t>cursará una sola vez.</a:t>
            </a:r>
          </a:p>
          <a:p>
            <a:pPr algn="just"/>
            <a:endParaRPr lang="es-MX" sz="1600" dirty="0">
              <a:latin typeface="Soberana Sans" panose="02000000000000000000" pitchFamily="50" charset="0"/>
            </a:endParaRPr>
          </a:p>
          <a:p>
            <a:pPr marL="285750" indent="-285750" algn="just">
              <a:buFont typeface="Arial" panose="020B0604020202020204" pitchFamily="34" charset="0"/>
              <a:buChar char="•"/>
            </a:pPr>
            <a:r>
              <a:rPr lang="es-MX" sz="1600" dirty="0">
                <a:latin typeface="Soberana Sans" panose="02000000000000000000" pitchFamily="50" charset="0"/>
              </a:rPr>
              <a:t>La realización del proyecto de residencia podrá ser a través de las siguientes modalidades: </a:t>
            </a:r>
            <a:r>
              <a:rPr lang="es-MX" sz="1600" b="1" dirty="0">
                <a:latin typeface="Soberana Sans" panose="02000000000000000000" pitchFamily="50" charset="0"/>
              </a:rPr>
              <a:t>individual, grupal o multidisciplinaria, dependiendo de las características del propio proyecto y de los requerimientos de la empresa.</a:t>
            </a:r>
          </a:p>
          <a:p>
            <a:pPr algn="just">
              <a:lnSpc>
                <a:spcPct val="107000"/>
              </a:lnSpc>
              <a:spcAft>
                <a:spcPts val="800"/>
              </a:spcAft>
            </a:pPr>
            <a:endParaRPr lang="es-MX" dirty="0"/>
          </a:p>
          <a:p>
            <a:pPr algn="just">
              <a:lnSpc>
                <a:spcPct val="107000"/>
              </a:lnSpc>
              <a:spcAft>
                <a:spcPts val="800"/>
              </a:spcAft>
            </a:pPr>
            <a:endParaRPr lang="es-MX" dirty="0"/>
          </a:p>
          <a:p>
            <a:pPr algn="ctr">
              <a:lnSpc>
                <a:spcPct val="107000"/>
              </a:lnSpc>
              <a:spcAft>
                <a:spcPts val="800"/>
              </a:spcAft>
            </a:pPr>
            <a:endParaRPr lang="es-MX" b="1" dirty="0">
              <a:solidFill>
                <a:srgbClr val="0070C0"/>
              </a:solidFill>
              <a:latin typeface="Soberana Sans" panose="02000000000000000000" pitchFamily="50" charset="0"/>
              <a:ea typeface="Calibri" panose="020F0502020204030204" pitchFamily="34" charset="0"/>
              <a:cs typeface="Times New Roman" panose="02020603050405020304" pitchFamily="18" charset="0"/>
            </a:endParaRPr>
          </a:p>
          <a:p>
            <a:pPr algn="just"/>
            <a:r>
              <a:rPr lang="es-MX" b="1" dirty="0">
                <a:solidFill>
                  <a:prstClr val="black"/>
                </a:solidFill>
              </a:rPr>
              <a:t> </a:t>
            </a:r>
            <a:endParaRPr lang="es-MX" dirty="0">
              <a:solidFill>
                <a:srgbClr val="0070C0"/>
              </a:solidFill>
              <a:latin typeface="Soberana Sans" panose="02000000000000000000" pitchFamily="50" charset="0"/>
              <a:ea typeface="Calibri" panose="020F0502020204030204" pitchFamily="34" charset="0"/>
              <a:cs typeface="Times New Roman" panose="02020603050405020304" pitchFamily="18" charset="0"/>
            </a:endParaRPr>
          </a:p>
        </p:txBody>
      </p:sp>
      <p:sp>
        <p:nvSpPr>
          <p:cNvPr id="11" name="Rectángulo 10"/>
          <p:cNvSpPr/>
          <p:nvPr/>
        </p:nvSpPr>
        <p:spPr>
          <a:xfrm>
            <a:off x="107504" y="1476562"/>
            <a:ext cx="8770506" cy="369332"/>
          </a:xfrm>
          <a:prstGeom prst="rect">
            <a:avLst/>
          </a:prstGeom>
        </p:spPr>
        <p:txBody>
          <a:bodyPr wrap="square">
            <a:spAutoFit/>
          </a:bodyPr>
          <a:lstStyle/>
          <a:p>
            <a:r>
              <a:rPr lang="es-MX" dirty="0"/>
              <a:t>.</a:t>
            </a:r>
          </a:p>
        </p:txBody>
      </p:sp>
      <p:pic>
        <p:nvPicPr>
          <p:cNvPr id="2" name="Imagen 1"/>
          <p:cNvPicPr>
            <a:picLocks noChangeAspect="1"/>
          </p:cNvPicPr>
          <p:nvPr/>
        </p:nvPicPr>
        <p:blipFill>
          <a:blip r:embed="rId2"/>
          <a:stretch>
            <a:fillRect/>
          </a:stretch>
        </p:blipFill>
        <p:spPr>
          <a:xfrm>
            <a:off x="6444208" y="2378700"/>
            <a:ext cx="2433801" cy="2059649"/>
          </a:xfrm>
          <a:prstGeom prst="rect">
            <a:avLst/>
          </a:prstGeom>
        </p:spPr>
      </p:pic>
      <p:pic>
        <p:nvPicPr>
          <p:cNvPr id="15" name="Imagen 14">
            <a:extLst>
              <a:ext uri="{FF2B5EF4-FFF2-40B4-BE49-F238E27FC236}">
                <a16:creationId xmlns:a16="http://schemas.microsoft.com/office/drawing/2014/main" id="{922B5B47-3731-4DF7-B7E4-DC98A281619A}"/>
              </a:ext>
            </a:extLst>
          </p:cNvPr>
          <p:cNvPicPr>
            <a:picLocks noChangeAspect="1"/>
          </p:cNvPicPr>
          <p:nvPr/>
        </p:nvPicPr>
        <p:blipFill>
          <a:blip r:embed="rId3"/>
          <a:stretch>
            <a:fillRect/>
          </a:stretch>
        </p:blipFill>
        <p:spPr>
          <a:xfrm>
            <a:off x="179512" y="5373217"/>
            <a:ext cx="814719" cy="792088"/>
          </a:xfrm>
          <a:prstGeom prst="rect">
            <a:avLst/>
          </a:prstGeom>
        </p:spPr>
      </p:pic>
      <p:sp>
        <p:nvSpPr>
          <p:cNvPr id="16" name="Rectángulo 15">
            <a:extLst>
              <a:ext uri="{FF2B5EF4-FFF2-40B4-BE49-F238E27FC236}">
                <a16:creationId xmlns:a16="http://schemas.microsoft.com/office/drawing/2014/main" id="{365175BA-390A-4EA7-B808-E6BAB2638C33}"/>
              </a:ext>
            </a:extLst>
          </p:cNvPr>
          <p:cNvSpPr/>
          <p:nvPr/>
        </p:nvSpPr>
        <p:spPr>
          <a:xfrm>
            <a:off x="0" y="6513552"/>
            <a:ext cx="9144000" cy="404664"/>
          </a:xfrm>
          <a:prstGeom prst="rect">
            <a:avLst/>
          </a:prstGeom>
          <a:solidFill>
            <a:srgbClr val="990000"/>
          </a:solidFill>
          <a:ln>
            <a:solidFill>
              <a:srgbClr val="990000"/>
            </a:solidFill>
          </a:ln>
        </p:spPr>
        <p:style>
          <a:lnRef idx="1">
            <a:schemeClr val="dk1"/>
          </a:lnRef>
          <a:fillRef idx="3">
            <a:schemeClr val="dk1"/>
          </a:fillRef>
          <a:effectRef idx="2">
            <a:schemeClr val="dk1"/>
          </a:effectRef>
          <a:fontRef idx="minor">
            <a:schemeClr val="lt1"/>
          </a:fontRef>
        </p:style>
        <p:txBody>
          <a:bodyPr rtlCol="0" anchor="ctr"/>
          <a:lstStyle/>
          <a:p>
            <a:pPr algn="ctr"/>
            <a:r>
              <a:rPr lang="es-MX" sz="1600" dirty="0">
                <a:solidFill>
                  <a:prstClr val="white"/>
                </a:solidFill>
              </a:rPr>
              <a:t>Para más información en la División de Ingenierías: dep_dsmariaoro@tecnm.mx</a:t>
            </a:r>
          </a:p>
          <a:p>
            <a:pPr algn="ctr"/>
            <a:r>
              <a:rPr lang="es-MX" sz="1600" dirty="0">
                <a:solidFill>
                  <a:prstClr val="white"/>
                </a:solidFill>
              </a:rPr>
              <a:t>Oficina de Residencias Profesionales: residenciasitssmo@gmail.com</a:t>
            </a:r>
          </a:p>
        </p:txBody>
      </p:sp>
      <p:pic>
        <p:nvPicPr>
          <p:cNvPr id="3" name="Imagen 2">
            <a:extLst>
              <a:ext uri="{FF2B5EF4-FFF2-40B4-BE49-F238E27FC236}">
                <a16:creationId xmlns:a16="http://schemas.microsoft.com/office/drawing/2014/main" id="{FA9C4736-6C83-28DA-797C-93BEC958CB53}"/>
              </a:ext>
            </a:extLst>
          </p:cNvPr>
          <p:cNvPicPr>
            <a:picLocks noChangeAspect="1"/>
          </p:cNvPicPr>
          <p:nvPr/>
        </p:nvPicPr>
        <p:blipFill>
          <a:blip r:embed="rId4"/>
          <a:stretch>
            <a:fillRect/>
          </a:stretch>
        </p:blipFill>
        <p:spPr>
          <a:xfrm>
            <a:off x="35496" y="143203"/>
            <a:ext cx="8992379" cy="981541"/>
          </a:xfrm>
          <a:prstGeom prst="rect">
            <a:avLst/>
          </a:prstGeom>
        </p:spPr>
      </p:pic>
    </p:spTree>
    <p:extLst>
      <p:ext uri="{BB962C8B-B14F-4D97-AF65-F5344CB8AC3E}">
        <p14:creationId xmlns:p14="http://schemas.microsoft.com/office/powerpoint/2010/main" val="2944667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2357422" y="3214686"/>
            <a:ext cx="184731" cy="461665"/>
          </a:xfrm>
          <a:prstGeom prst="rect">
            <a:avLst/>
          </a:prstGeom>
        </p:spPr>
        <p:txBody>
          <a:bodyPr wrap="none">
            <a:spAutoFit/>
          </a:bodyPr>
          <a:lstStyle/>
          <a:p>
            <a:endParaRPr lang="es-MX" sz="2400" b="1" dirty="0">
              <a:solidFill>
                <a:prstClr val="black"/>
              </a:solidFill>
              <a:latin typeface="Soberana Sans Light" pitchFamily="50" charset="0"/>
            </a:endParaRPr>
          </a:p>
        </p:txBody>
      </p:sp>
      <p:sp>
        <p:nvSpPr>
          <p:cNvPr id="12" name="Rectángulo 11"/>
          <p:cNvSpPr/>
          <p:nvPr/>
        </p:nvSpPr>
        <p:spPr>
          <a:xfrm>
            <a:off x="293903" y="1207589"/>
            <a:ext cx="8742593" cy="5508046"/>
          </a:xfrm>
          <a:prstGeom prst="rect">
            <a:avLst/>
          </a:prstGeom>
        </p:spPr>
        <p:txBody>
          <a:bodyPr wrap="square">
            <a:spAutoFit/>
          </a:bodyPr>
          <a:lstStyle/>
          <a:p>
            <a:endParaRPr lang="es-MX" dirty="0">
              <a:latin typeface="Soberana Sans" panose="02000000000000000000" pitchFamily="50" charset="0"/>
            </a:endParaRPr>
          </a:p>
          <a:p>
            <a:pPr algn="ctr"/>
            <a:r>
              <a:rPr lang="es-MX" sz="2000" b="1" dirty="0">
                <a:solidFill>
                  <a:schemeClr val="tx2"/>
                </a:solidFill>
                <a:latin typeface="Soberana Sans" panose="02000000000000000000" pitchFamily="50" charset="0"/>
              </a:rPr>
              <a:t>REQUISITOS </a:t>
            </a:r>
          </a:p>
          <a:p>
            <a:endParaRPr lang="es-MX" sz="2000" dirty="0"/>
          </a:p>
          <a:p>
            <a:pPr marL="342900" indent="-342900">
              <a:buAutoNum type="alphaLcParenR"/>
            </a:pPr>
            <a:r>
              <a:rPr lang="es-MX" sz="2000" dirty="0">
                <a:latin typeface="Soberana Sans" panose="02000000000000000000" pitchFamily="50" charset="0"/>
              </a:rPr>
              <a:t>Ser alumno regular y estar inscrito en el ITSSMO.</a:t>
            </a:r>
          </a:p>
          <a:p>
            <a:pPr marL="342900" indent="-342900">
              <a:buAutoNum type="alphaLcParenR"/>
            </a:pPr>
            <a:r>
              <a:rPr lang="es-MX" sz="2000" dirty="0">
                <a:latin typeface="Soberana Sans" panose="02000000000000000000" pitchFamily="50" charset="0"/>
              </a:rPr>
              <a:t>Tener acreditado el Servicio Social.</a:t>
            </a:r>
          </a:p>
          <a:p>
            <a:pPr marL="342900" indent="-342900">
              <a:buAutoNum type="alphaLcParenR"/>
            </a:pPr>
            <a:r>
              <a:rPr lang="es-MX" sz="2000" dirty="0">
                <a:latin typeface="Soberana Sans" panose="02000000000000000000" pitchFamily="50" charset="0"/>
              </a:rPr>
              <a:t>Tener acreditadas las Actividades Complementarias.</a:t>
            </a:r>
          </a:p>
          <a:p>
            <a:pPr marL="342900" indent="-342900">
              <a:buAutoNum type="alphaLcParenR"/>
            </a:pPr>
            <a:r>
              <a:rPr lang="es-MX" sz="2000" dirty="0">
                <a:latin typeface="Soberana Sans" panose="02000000000000000000" pitchFamily="50" charset="0"/>
              </a:rPr>
              <a:t>Tener acreditado al menos el 80 % de créditos de su plan de estudios.</a:t>
            </a:r>
          </a:p>
          <a:p>
            <a:pPr marL="342900" indent="-342900">
              <a:buAutoNum type="alphaLcParenR"/>
            </a:pPr>
            <a:r>
              <a:rPr lang="es-MX" sz="2000" dirty="0">
                <a:latin typeface="Soberana Sans" panose="02000000000000000000" pitchFamily="50" charset="0"/>
              </a:rPr>
              <a:t>No contar con ninguna asignatura en condiciones de </a:t>
            </a:r>
            <a:r>
              <a:rPr lang="es-MX" sz="2000" b="1" dirty="0">
                <a:latin typeface="Soberana Sans" panose="02000000000000000000" pitchFamily="50" charset="0"/>
              </a:rPr>
              <a:t>“Curso Especial”</a:t>
            </a:r>
          </a:p>
          <a:p>
            <a:pPr marL="342900" indent="-342900">
              <a:buFontTx/>
              <a:buAutoNum type="alphaLcParenR"/>
            </a:pPr>
            <a:r>
              <a:rPr lang="es-MX" sz="2000" dirty="0">
                <a:latin typeface="Soberana Sans" panose="02000000000000000000" pitchFamily="50" charset="0"/>
              </a:rPr>
              <a:t>Tener aprobado su tema de proyecto y contar con un profesor asesor, asignado por el departamento Académico correspondiente.</a:t>
            </a:r>
          </a:p>
          <a:p>
            <a:endParaRPr lang="es-MX" sz="2000" b="1" dirty="0">
              <a:latin typeface="Soberana Sans" panose="02000000000000000000" pitchFamily="50" charset="0"/>
            </a:endParaRPr>
          </a:p>
          <a:p>
            <a:endParaRPr lang="es-MX" dirty="0">
              <a:latin typeface="Soberana Sans" panose="02000000000000000000" pitchFamily="50" charset="0"/>
            </a:endParaRPr>
          </a:p>
          <a:p>
            <a:endParaRPr lang="es-MX" dirty="0"/>
          </a:p>
          <a:p>
            <a:endParaRPr lang="es-MX" dirty="0"/>
          </a:p>
          <a:p>
            <a:endParaRPr lang="es-MX" dirty="0">
              <a:latin typeface="Soberana Sans" panose="02000000000000000000" pitchFamily="50" charset="0"/>
            </a:endParaRPr>
          </a:p>
          <a:p>
            <a:endParaRPr lang="es-MX" dirty="0">
              <a:latin typeface="Soberana Sans" panose="02000000000000000000" pitchFamily="50" charset="0"/>
            </a:endParaRPr>
          </a:p>
          <a:p>
            <a:pPr algn="ctr">
              <a:lnSpc>
                <a:spcPct val="107000"/>
              </a:lnSpc>
              <a:spcAft>
                <a:spcPts val="800"/>
              </a:spcAft>
            </a:pPr>
            <a:endParaRPr lang="es-MX" b="1" dirty="0">
              <a:solidFill>
                <a:srgbClr val="0070C0"/>
              </a:solidFill>
              <a:latin typeface="Soberana Sans" panose="02000000000000000000" pitchFamily="50" charset="0"/>
              <a:ea typeface="Calibri" panose="020F0502020204030204" pitchFamily="34" charset="0"/>
              <a:cs typeface="Times New Roman" panose="02020603050405020304" pitchFamily="18" charset="0"/>
            </a:endParaRPr>
          </a:p>
          <a:p>
            <a:pPr algn="just"/>
            <a:r>
              <a:rPr lang="es-MX" b="1" dirty="0"/>
              <a:t> </a:t>
            </a:r>
            <a:endParaRPr lang="es-MX" dirty="0">
              <a:solidFill>
                <a:srgbClr val="0070C0"/>
              </a:solidFill>
              <a:latin typeface="Soberana Sans" panose="02000000000000000000" pitchFamily="50" charset="0"/>
              <a:ea typeface="Calibri" panose="020F0502020204030204" pitchFamily="34" charset="0"/>
              <a:cs typeface="Times New Roman" panose="02020603050405020304" pitchFamily="18" charset="0"/>
            </a:endParaRPr>
          </a:p>
        </p:txBody>
      </p:sp>
      <p:pic>
        <p:nvPicPr>
          <p:cNvPr id="3" name="Imagen 2"/>
          <p:cNvPicPr>
            <a:picLocks noChangeAspect="1"/>
          </p:cNvPicPr>
          <p:nvPr/>
        </p:nvPicPr>
        <p:blipFill>
          <a:blip r:embed="rId2"/>
          <a:stretch>
            <a:fillRect/>
          </a:stretch>
        </p:blipFill>
        <p:spPr>
          <a:xfrm>
            <a:off x="3455876" y="4901810"/>
            <a:ext cx="2232248" cy="1265939"/>
          </a:xfrm>
          <a:prstGeom prst="rect">
            <a:avLst/>
          </a:prstGeom>
        </p:spPr>
      </p:pic>
      <p:pic>
        <p:nvPicPr>
          <p:cNvPr id="14" name="Imagen 13">
            <a:extLst>
              <a:ext uri="{FF2B5EF4-FFF2-40B4-BE49-F238E27FC236}">
                <a16:creationId xmlns:a16="http://schemas.microsoft.com/office/drawing/2014/main" id="{67482BA3-A1D2-434D-8DC2-CFD063206854}"/>
              </a:ext>
            </a:extLst>
          </p:cNvPr>
          <p:cNvPicPr>
            <a:picLocks noChangeAspect="1"/>
          </p:cNvPicPr>
          <p:nvPr/>
        </p:nvPicPr>
        <p:blipFill>
          <a:blip r:embed="rId3"/>
          <a:stretch>
            <a:fillRect/>
          </a:stretch>
        </p:blipFill>
        <p:spPr>
          <a:xfrm>
            <a:off x="179512" y="5373217"/>
            <a:ext cx="814719" cy="792088"/>
          </a:xfrm>
          <a:prstGeom prst="rect">
            <a:avLst/>
          </a:prstGeom>
        </p:spPr>
      </p:pic>
      <p:sp>
        <p:nvSpPr>
          <p:cNvPr id="15" name="Rectángulo 14">
            <a:extLst>
              <a:ext uri="{FF2B5EF4-FFF2-40B4-BE49-F238E27FC236}">
                <a16:creationId xmlns:a16="http://schemas.microsoft.com/office/drawing/2014/main" id="{C3FD852E-730C-4AF8-9EEF-F8823ECAE79A}"/>
              </a:ext>
            </a:extLst>
          </p:cNvPr>
          <p:cNvSpPr/>
          <p:nvPr/>
        </p:nvSpPr>
        <p:spPr>
          <a:xfrm>
            <a:off x="0" y="6513552"/>
            <a:ext cx="9144000" cy="404664"/>
          </a:xfrm>
          <a:prstGeom prst="rect">
            <a:avLst/>
          </a:prstGeom>
          <a:solidFill>
            <a:srgbClr val="990000"/>
          </a:solidFill>
          <a:ln>
            <a:solidFill>
              <a:srgbClr val="990000"/>
            </a:solidFill>
          </a:ln>
        </p:spPr>
        <p:style>
          <a:lnRef idx="1">
            <a:schemeClr val="dk1"/>
          </a:lnRef>
          <a:fillRef idx="3">
            <a:schemeClr val="dk1"/>
          </a:fillRef>
          <a:effectRef idx="2">
            <a:schemeClr val="dk1"/>
          </a:effectRef>
          <a:fontRef idx="minor">
            <a:schemeClr val="lt1"/>
          </a:fontRef>
        </p:style>
        <p:txBody>
          <a:bodyPr rtlCol="0" anchor="ctr"/>
          <a:lstStyle/>
          <a:p>
            <a:pPr algn="ctr"/>
            <a:r>
              <a:rPr lang="es-MX" sz="1600" dirty="0">
                <a:solidFill>
                  <a:prstClr val="white"/>
                </a:solidFill>
              </a:rPr>
              <a:t>Para más información en la División de Ingenierías: dep_dsmariaoro@tecnm.mx</a:t>
            </a:r>
          </a:p>
          <a:p>
            <a:pPr algn="ctr"/>
            <a:r>
              <a:rPr lang="es-MX" sz="1600" dirty="0">
                <a:solidFill>
                  <a:prstClr val="white"/>
                </a:solidFill>
              </a:rPr>
              <a:t>Oficina de Residencias Profesionales: residenciasitssmo@gmail.com</a:t>
            </a:r>
          </a:p>
        </p:txBody>
      </p:sp>
      <p:pic>
        <p:nvPicPr>
          <p:cNvPr id="2" name="Imagen 1">
            <a:extLst>
              <a:ext uri="{FF2B5EF4-FFF2-40B4-BE49-F238E27FC236}">
                <a16:creationId xmlns:a16="http://schemas.microsoft.com/office/drawing/2014/main" id="{4DF0A20F-8396-F57D-EEC3-2F3DDFA7B798}"/>
              </a:ext>
            </a:extLst>
          </p:cNvPr>
          <p:cNvPicPr>
            <a:picLocks noChangeAspect="1"/>
          </p:cNvPicPr>
          <p:nvPr/>
        </p:nvPicPr>
        <p:blipFill>
          <a:blip r:embed="rId4"/>
          <a:stretch>
            <a:fillRect/>
          </a:stretch>
        </p:blipFill>
        <p:spPr>
          <a:xfrm>
            <a:off x="107504" y="143203"/>
            <a:ext cx="8992379" cy="981541"/>
          </a:xfrm>
          <a:prstGeom prst="rect">
            <a:avLst/>
          </a:prstGeom>
        </p:spPr>
      </p:pic>
    </p:spTree>
    <p:extLst>
      <p:ext uri="{BB962C8B-B14F-4D97-AF65-F5344CB8AC3E}">
        <p14:creationId xmlns:p14="http://schemas.microsoft.com/office/powerpoint/2010/main" val="1611484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2357422" y="3214686"/>
            <a:ext cx="184731" cy="461665"/>
          </a:xfrm>
          <a:prstGeom prst="rect">
            <a:avLst/>
          </a:prstGeom>
        </p:spPr>
        <p:txBody>
          <a:bodyPr wrap="none">
            <a:spAutoFit/>
          </a:bodyPr>
          <a:lstStyle/>
          <a:p>
            <a:endParaRPr lang="es-MX" sz="2400" b="1" dirty="0">
              <a:solidFill>
                <a:prstClr val="black"/>
              </a:solidFill>
              <a:latin typeface="Soberana Sans Light" pitchFamily="50" charset="0"/>
            </a:endParaRPr>
          </a:p>
        </p:txBody>
      </p:sp>
      <p:sp>
        <p:nvSpPr>
          <p:cNvPr id="12" name="Rectángulo 11"/>
          <p:cNvSpPr/>
          <p:nvPr/>
        </p:nvSpPr>
        <p:spPr>
          <a:xfrm>
            <a:off x="586871" y="1340713"/>
            <a:ext cx="6582353" cy="6431376"/>
          </a:xfrm>
          <a:prstGeom prst="rect">
            <a:avLst/>
          </a:prstGeom>
        </p:spPr>
        <p:txBody>
          <a:bodyPr wrap="square">
            <a:spAutoFit/>
          </a:bodyPr>
          <a:lstStyle/>
          <a:p>
            <a:pPr algn="ctr"/>
            <a:endParaRPr lang="es-MX" dirty="0">
              <a:solidFill>
                <a:schemeClr val="tx2"/>
              </a:solidFill>
              <a:latin typeface="Soberana Sans" panose="02000000000000000000" pitchFamily="50" charset="0"/>
            </a:endParaRPr>
          </a:p>
          <a:p>
            <a:pPr algn="ctr"/>
            <a:r>
              <a:rPr lang="es-MX" sz="2000" b="1" dirty="0">
                <a:solidFill>
                  <a:schemeClr val="tx2"/>
                </a:solidFill>
                <a:latin typeface="Soberana Sans" panose="02000000000000000000" pitchFamily="50" charset="0"/>
              </a:rPr>
              <a:t>VALIDACIÓN  DE LA RESIDENCIA PROFESIONAL</a:t>
            </a:r>
          </a:p>
          <a:p>
            <a:endParaRPr lang="es-MX" sz="2000" dirty="0"/>
          </a:p>
          <a:p>
            <a:pPr marL="342900" indent="-342900" algn="just">
              <a:buAutoNum type="arabicPeriod"/>
            </a:pPr>
            <a:r>
              <a:rPr lang="es-MX" sz="1400" dirty="0">
                <a:latin typeface="Soberana Sans" panose="02000000000000000000" pitchFamily="50" charset="0"/>
              </a:rPr>
              <a:t>Asistir a la platica de Residencias Profesionales (obligatorio).</a:t>
            </a:r>
          </a:p>
          <a:p>
            <a:pPr marL="342900" indent="-342900" algn="just">
              <a:buAutoNum type="arabicPeriod"/>
            </a:pPr>
            <a:r>
              <a:rPr lang="es-MX" sz="1400" dirty="0">
                <a:latin typeface="Soberana Sans" panose="02000000000000000000" pitchFamily="50" charset="0"/>
              </a:rPr>
              <a:t>Presentar reporte preliminar (Anteproyecto) 15 días antes de las reinscripciones en el Departamento de División de Estudios Profesionales, junto con el comprobante de asistencia a la plática de Residencias Profesionales y comprobante de vigencia del IMSS.</a:t>
            </a:r>
          </a:p>
          <a:p>
            <a:pPr marL="342900" indent="-342900" algn="just">
              <a:buAutoNum type="arabicPeriod"/>
            </a:pPr>
            <a:r>
              <a:rPr lang="es-MX" sz="1400" dirty="0">
                <a:latin typeface="Soberana Sans" panose="02000000000000000000" pitchFamily="50" charset="0"/>
              </a:rPr>
              <a:t>Entregar reporte preliminar a División de Ingenierías.</a:t>
            </a:r>
          </a:p>
          <a:p>
            <a:pPr marL="342900" indent="-342900" algn="just">
              <a:buAutoNum type="arabicPeriod"/>
            </a:pPr>
            <a:r>
              <a:rPr lang="es-MX" sz="1400" dirty="0">
                <a:latin typeface="Soberana Sans" panose="02000000000000000000" pitchFamily="50" charset="0"/>
              </a:rPr>
              <a:t>Reinscribirse al semestre y entregar carga académica a División de Ingenierías.</a:t>
            </a:r>
          </a:p>
          <a:p>
            <a:pPr marL="342900" indent="-342900" algn="just">
              <a:buAutoNum type="arabicPeriod"/>
            </a:pPr>
            <a:r>
              <a:rPr lang="es-MX" sz="1400" dirty="0">
                <a:latin typeface="Soberana Sans" panose="02000000000000000000" pitchFamily="50" charset="0"/>
              </a:rPr>
              <a:t>Entregar a la oficina de Residencia Profesional y subir al SIGEA, la siguiente Documentación:</a:t>
            </a:r>
          </a:p>
          <a:p>
            <a:pPr marL="285750" indent="-285750" algn="just">
              <a:buFont typeface="Arial" pitchFamily="34" charset="0"/>
              <a:buChar char="•"/>
            </a:pPr>
            <a:r>
              <a:rPr lang="es-MX" sz="1400" dirty="0">
                <a:latin typeface="Soberana Sans" panose="02000000000000000000" pitchFamily="50" charset="0"/>
              </a:rPr>
              <a:t>Solicitud de Residencia Profesional.</a:t>
            </a:r>
          </a:p>
          <a:p>
            <a:pPr marL="285750" indent="-285750" algn="just">
              <a:buFont typeface="Arial" pitchFamily="34" charset="0"/>
              <a:buChar char="•"/>
            </a:pPr>
            <a:r>
              <a:rPr lang="es-MX" sz="1400" dirty="0">
                <a:latin typeface="Soberana Sans" panose="02000000000000000000" pitchFamily="50" charset="0"/>
              </a:rPr>
              <a:t>Copia de carta de presentación.</a:t>
            </a:r>
          </a:p>
          <a:p>
            <a:pPr marL="285750" indent="-285750" algn="just">
              <a:buFont typeface="Arial" pitchFamily="34" charset="0"/>
              <a:buChar char="•"/>
            </a:pPr>
            <a:r>
              <a:rPr lang="es-MX" sz="1400" dirty="0">
                <a:latin typeface="Soberana Sans" panose="02000000000000000000" pitchFamily="50" charset="0"/>
              </a:rPr>
              <a:t>Copia de la carta de aceptación por parte de la empresa.</a:t>
            </a:r>
          </a:p>
          <a:p>
            <a:pPr marL="285750" indent="-285750" algn="just">
              <a:buFont typeface="Arial" pitchFamily="34" charset="0"/>
              <a:buChar char="•"/>
            </a:pPr>
            <a:r>
              <a:rPr lang="es-MX" sz="1400" dirty="0">
                <a:latin typeface="Soberana Sans" panose="02000000000000000000" pitchFamily="50" charset="0"/>
              </a:rPr>
              <a:t>Formatos de evaluación y seguimiento.</a:t>
            </a:r>
          </a:p>
          <a:p>
            <a:pPr algn="just"/>
            <a:r>
              <a:rPr lang="es-MX" sz="1400" dirty="0">
                <a:latin typeface="Soberana Sans" panose="02000000000000000000" pitchFamily="50" charset="0"/>
              </a:rPr>
              <a:t>6.  Entregar documentación correspondiente a la conclusión de Residencias Profesionales.</a:t>
            </a:r>
          </a:p>
          <a:p>
            <a:pPr algn="just"/>
            <a:endParaRPr lang="es-MX" sz="1400" dirty="0">
              <a:latin typeface="Soberana Sans" panose="02000000000000000000" pitchFamily="50" charset="0"/>
            </a:endParaRPr>
          </a:p>
          <a:p>
            <a:pPr algn="just"/>
            <a:endParaRPr lang="es-MX" sz="1400" dirty="0">
              <a:latin typeface="Soberana Sans" panose="02000000000000000000" pitchFamily="50" charset="0"/>
            </a:endParaRPr>
          </a:p>
          <a:p>
            <a:endParaRPr lang="es-MX" dirty="0"/>
          </a:p>
          <a:p>
            <a:endParaRPr lang="es-MX" dirty="0"/>
          </a:p>
          <a:p>
            <a:endParaRPr lang="es-MX" dirty="0">
              <a:latin typeface="Soberana Sans" panose="02000000000000000000" pitchFamily="50" charset="0"/>
            </a:endParaRPr>
          </a:p>
          <a:p>
            <a:endParaRPr lang="es-MX" dirty="0">
              <a:latin typeface="Soberana Sans" panose="02000000000000000000" pitchFamily="50" charset="0"/>
            </a:endParaRPr>
          </a:p>
          <a:p>
            <a:pPr algn="ctr">
              <a:lnSpc>
                <a:spcPct val="107000"/>
              </a:lnSpc>
              <a:spcAft>
                <a:spcPts val="800"/>
              </a:spcAft>
            </a:pPr>
            <a:endParaRPr lang="es-MX" b="1" dirty="0">
              <a:solidFill>
                <a:srgbClr val="0070C0"/>
              </a:solidFill>
              <a:latin typeface="Soberana Sans" panose="02000000000000000000" pitchFamily="50" charset="0"/>
              <a:ea typeface="Calibri" panose="020F0502020204030204" pitchFamily="34" charset="0"/>
              <a:cs typeface="Times New Roman" panose="02020603050405020304" pitchFamily="18" charset="0"/>
            </a:endParaRPr>
          </a:p>
          <a:p>
            <a:pPr algn="just"/>
            <a:r>
              <a:rPr lang="es-MX" b="1" dirty="0"/>
              <a:t> </a:t>
            </a:r>
            <a:endParaRPr lang="es-MX" dirty="0">
              <a:solidFill>
                <a:srgbClr val="0070C0"/>
              </a:solidFill>
              <a:latin typeface="Soberana Sans" panose="02000000000000000000" pitchFamily="50" charset="0"/>
              <a:ea typeface="Calibri" panose="020F0502020204030204" pitchFamily="34" charset="0"/>
              <a:cs typeface="Times New Roman" panose="02020603050405020304" pitchFamily="18" charset="0"/>
            </a:endParaRPr>
          </a:p>
        </p:txBody>
      </p:sp>
      <p:sp>
        <p:nvSpPr>
          <p:cNvPr id="2" name="AutoShape 2" descr="Resultado de imagen para VALIDACIÓ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94" y="1657897"/>
            <a:ext cx="1990725" cy="2295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Imagen 13">
            <a:extLst>
              <a:ext uri="{FF2B5EF4-FFF2-40B4-BE49-F238E27FC236}">
                <a16:creationId xmlns:a16="http://schemas.microsoft.com/office/drawing/2014/main" id="{8EB24DCC-808E-470C-BCEC-D0E19522BF32}"/>
              </a:ext>
            </a:extLst>
          </p:cNvPr>
          <p:cNvPicPr>
            <a:picLocks noChangeAspect="1"/>
          </p:cNvPicPr>
          <p:nvPr/>
        </p:nvPicPr>
        <p:blipFill>
          <a:blip r:embed="rId3"/>
          <a:stretch>
            <a:fillRect/>
          </a:stretch>
        </p:blipFill>
        <p:spPr>
          <a:xfrm>
            <a:off x="155575" y="5702152"/>
            <a:ext cx="814719" cy="792088"/>
          </a:xfrm>
          <a:prstGeom prst="rect">
            <a:avLst/>
          </a:prstGeom>
        </p:spPr>
      </p:pic>
      <p:sp>
        <p:nvSpPr>
          <p:cNvPr id="15" name="Rectángulo 14">
            <a:extLst>
              <a:ext uri="{FF2B5EF4-FFF2-40B4-BE49-F238E27FC236}">
                <a16:creationId xmlns:a16="http://schemas.microsoft.com/office/drawing/2014/main" id="{FF25E7AF-E4D2-4F48-942B-B8EDA0657957}"/>
              </a:ext>
            </a:extLst>
          </p:cNvPr>
          <p:cNvSpPr/>
          <p:nvPr/>
        </p:nvSpPr>
        <p:spPr>
          <a:xfrm>
            <a:off x="0" y="6513552"/>
            <a:ext cx="9144000" cy="404664"/>
          </a:xfrm>
          <a:prstGeom prst="rect">
            <a:avLst/>
          </a:prstGeom>
          <a:solidFill>
            <a:srgbClr val="990000"/>
          </a:solidFill>
          <a:ln>
            <a:solidFill>
              <a:srgbClr val="990000"/>
            </a:solidFill>
          </a:ln>
        </p:spPr>
        <p:style>
          <a:lnRef idx="1">
            <a:schemeClr val="dk1"/>
          </a:lnRef>
          <a:fillRef idx="3">
            <a:schemeClr val="dk1"/>
          </a:fillRef>
          <a:effectRef idx="2">
            <a:schemeClr val="dk1"/>
          </a:effectRef>
          <a:fontRef idx="minor">
            <a:schemeClr val="lt1"/>
          </a:fontRef>
        </p:style>
        <p:txBody>
          <a:bodyPr rtlCol="0" anchor="ctr"/>
          <a:lstStyle/>
          <a:p>
            <a:pPr algn="ctr"/>
            <a:r>
              <a:rPr lang="es-MX" sz="1600" dirty="0">
                <a:solidFill>
                  <a:prstClr val="white"/>
                </a:solidFill>
              </a:rPr>
              <a:t>Para más información en la División de Ingenierías: dep_dsmariaoro@tecnm.mx</a:t>
            </a:r>
          </a:p>
          <a:p>
            <a:pPr algn="ctr"/>
            <a:r>
              <a:rPr lang="es-MX" sz="1600" dirty="0">
                <a:solidFill>
                  <a:prstClr val="white"/>
                </a:solidFill>
              </a:rPr>
              <a:t>Oficina de Residencias Profesionales: residenciasitssmo@gmail.com</a:t>
            </a:r>
          </a:p>
        </p:txBody>
      </p:sp>
      <p:pic>
        <p:nvPicPr>
          <p:cNvPr id="4" name="Imagen 3">
            <a:extLst>
              <a:ext uri="{FF2B5EF4-FFF2-40B4-BE49-F238E27FC236}">
                <a16:creationId xmlns:a16="http://schemas.microsoft.com/office/drawing/2014/main" id="{0FF8C80F-7814-F2E1-CCFC-F4DCD66B760D}"/>
              </a:ext>
            </a:extLst>
          </p:cNvPr>
          <p:cNvPicPr>
            <a:picLocks noChangeAspect="1"/>
          </p:cNvPicPr>
          <p:nvPr/>
        </p:nvPicPr>
        <p:blipFill>
          <a:blip r:embed="rId4"/>
          <a:stretch>
            <a:fillRect/>
          </a:stretch>
        </p:blipFill>
        <p:spPr>
          <a:xfrm>
            <a:off x="35496" y="116632"/>
            <a:ext cx="8992379" cy="981541"/>
          </a:xfrm>
          <a:prstGeom prst="rect">
            <a:avLst/>
          </a:prstGeom>
        </p:spPr>
      </p:pic>
    </p:spTree>
    <p:extLst>
      <p:ext uri="{BB962C8B-B14F-4D97-AF65-F5344CB8AC3E}">
        <p14:creationId xmlns:p14="http://schemas.microsoft.com/office/powerpoint/2010/main" val="792163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2357422" y="3214686"/>
            <a:ext cx="184731" cy="461665"/>
          </a:xfrm>
          <a:prstGeom prst="rect">
            <a:avLst/>
          </a:prstGeom>
        </p:spPr>
        <p:txBody>
          <a:bodyPr wrap="none">
            <a:spAutoFit/>
          </a:bodyPr>
          <a:lstStyle/>
          <a:p>
            <a:endParaRPr lang="es-MX" sz="2400" b="1" dirty="0">
              <a:solidFill>
                <a:prstClr val="black"/>
              </a:solidFill>
              <a:latin typeface="Soberana Sans Light" pitchFamily="50" charset="0"/>
            </a:endParaRPr>
          </a:p>
        </p:txBody>
      </p:sp>
      <p:sp>
        <p:nvSpPr>
          <p:cNvPr id="12" name="Rectángulo 11"/>
          <p:cNvSpPr/>
          <p:nvPr/>
        </p:nvSpPr>
        <p:spPr>
          <a:xfrm>
            <a:off x="293903" y="958503"/>
            <a:ext cx="6510345" cy="6308265"/>
          </a:xfrm>
          <a:prstGeom prst="rect">
            <a:avLst/>
          </a:prstGeom>
        </p:spPr>
        <p:txBody>
          <a:bodyPr wrap="square">
            <a:spAutoFit/>
          </a:bodyPr>
          <a:lstStyle/>
          <a:p>
            <a:endParaRPr lang="es-MX" dirty="0">
              <a:solidFill>
                <a:schemeClr val="tx2"/>
              </a:solidFill>
              <a:latin typeface="Soberana Sans" panose="02000000000000000000" pitchFamily="50" charset="0"/>
            </a:endParaRPr>
          </a:p>
          <a:p>
            <a:pPr algn="ctr"/>
            <a:r>
              <a:rPr lang="es-MX" b="1" dirty="0">
                <a:solidFill>
                  <a:schemeClr val="tx2"/>
                </a:solidFill>
                <a:latin typeface="Soberana Sans" panose="02000000000000000000" pitchFamily="50" charset="0"/>
              </a:rPr>
              <a:t>REPORTE PRELIMINAR (ANTEPROYECTO)</a:t>
            </a:r>
          </a:p>
          <a:p>
            <a:pPr algn="just"/>
            <a:endParaRPr lang="es-MX" b="1" dirty="0">
              <a:solidFill>
                <a:srgbClr val="0070C0"/>
              </a:solidFill>
              <a:latin typeface="Soberana Sans" panose="02000000000000000000" pitchFamily="50" charset="0"/>
            </a:endParaRPr>
          </a:p>
          <a:p>
            <a:pPr algn="ctr"/>
            <a:r>
              <a:rPr lang="es-MX" b="1" dirty="0">
                <a:latin typeface="Soberana Sans" panose="02000000000000000000" pitchFamily="50" charset="0"/>
              </a:rPr>
              <a:t>Estructura</a:t>
            </a:r>
          </a:p>
          <a:p>
            <a:pPr algn="just"/>
            <a:endParaRPr lang="es-MX" dirty="0">
              <a:latin typeface="Soberana Sans" panose="02000000000000000000" pitchFamily="50" charset="0"/>
            </a:endParaRPr>
          </a:p>
          <a:p>
            <a:pPr algn="just"/>
            <a:r>
              <a:rPr lang="es-ES" dirty="0"/>
              <a:t>El documento del reporte preliminar debe estructurarse de la siguiente manera: </a:t>
            </a:r>
          </a:p>
          <a:p>
            <a:pPr algn="just"/>
            <a:r>
              <a:rPr lang="es-ES" dirty="0"/>
              <a:t>a) Nombre y objetivo del proyecto. </a:t>
            </a:r>
          </a:p>
          <a:p>
            <a:pPr algn="just"/>
            <a:r>
              <a:rPr lang="es-ES" dirty="0"/>
              <a:t>b) Delimitación. </a:t>
            </a:r>
          </a:p>
          <a:p>
            <a:pPr algn="just"/>
            <a:r>
              <a:rPr lang="es-ES" dirty="0"/>
              <a:t>c) Objetivos. </a:t>
            </a:r>
          </a:p>
          <a:p>
            <a:pPr algn="just"/>
            <a:r>
              <a:rPr lang="es-ES" dirty="0"/>
              <a:t>d) Justificación. </a:t>
            </a:r>
          </a:p>
          <a:p>
            <a:pPr algn="just"/>
            <a:r>
              <a:rPr lang="pt-BR" dirty="0"/>
              <a:t>e) Cronograma preliminar de actividades. </a:t>
            </a:r>
          </a:p>
          <a:p>
            <a:pPr algn="just"/>
            <a:r>
              <a:rPr lang="es-ES" dirty="0"/>
              <a:t>f) Descripción detallada de las actividades. </a:t>
            </a:r>
          </a:p>
          <a:p>
            <a:pPr algn="just"/>
            <a:r>
              <a:rPr lang="es-ES" dirty="0"/>
              <a:t>g) Lugar donde se realizará el proyecto. </a:t>
            </a:r>
          </a:p>
          <a:p>
            <a:pPr algn="just"/>
            <a:r>
              <a:rPr lang="es-ES" dirty="0"/>
              <a:t>h) Información sobre la empresa, organismo o dependencia para la que se desarrollará el proyecto. </a:t>
            </a:r>
            <a:endParaRPr lang="es-MX" dirty="0"/>
          </a:p>
          <a:p>
            <a:endParaRPr lang="es-MX" dirty="0"/>
          </a:p>
          <a:p>
            <a:endParaRPr lang="es-MX" dirty="0"/>
          </a:p>
          <a:p>
            <a:endParaRPr lang="es-MX" dirty="0">
              <a:latin typeface="Soberana Sans" panose="02000000000000000000" pitchFamily="50" charset="0"/>
            </a:endParaRPr>
          </a:p>
          <a:p>
            <a:endParaRPr lang="es-MX" dirty="0">
              <a:latin typeface="Soberana Sans" panose="02000000000000000000" pitchFamily="50" charset="0"/>
            </a:endParaRPr>
          </a:p>
          <a:p>
            <a:pPr algn="ctr">
              <a:lnSpc>
                <a:spcPct val="107000"/>
              </a:lnSpc>
              <a:spcAft>
                <a:spcPts val="800"/>
              </a:spcAft>
            </a:pPr>
            <a:endParaRPr lang="es-MX" b="1" dirty="0">
              <a:solidFill>
                <a:srgbClr val="0070C0"/>
              </a:solidFill>
              <a:latin typeface="Soberana Sans" panose="02000000000000000000" pitchFamily="50" charset="0"/>
              <a:ea typeface="Calibri" panose="020F0502020204030204" pitchFamily="34" charset="0"/>
              <a:cs typeface="Times New Roman" panose="02020603050405020304" pitchFamily="18" charset="0"/>
            </a:endParaRPr>
          </a:p>
          <a:p>
            <a:pPr algn="just"/>
            <a:r>
              <a:rPr lang="es-MX" b="1" dirty="0"/>
              <a:t> </a:t>
            </a:r>
            <a:endParaRPr lang="es-MX" dirty="0">
              <a:solidFill>
                <a:srgbClr val="0070C0"/>
              </a:solidFill>
              <a:latin typeface="Soberana Sans" panose="02000000000000000000" pitchFamily="50" charset="0"/>
              <a:ea typeface="Calibri" panose="020F05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6686083" y="2373955"/>
            <a:ext cx="2143125" cy="2143125"/>
          </a:xfrm>
          <a:prstGeom prst="rect">
            <a:avLst/>
          </a:prstGeom>
        </p:spPr>
      </p:pic>
      <p:pic>
        <p:nvPicPr>
          <p:cNvPr id="14" name="Imagen 13">
            <a:extLst>
              <a:ext uri="{FF2B5EF4-FFF2-40B4-BE49-F238E27FC236}">
                <a16:creationId xmlns:a16="http://schemas.microsoft.com/office/drawing/2014/main" id="{3FFF21AF-491F-47D2-9957-466CCC9EDB51}"/>
              </a:ext>
            </a:extLst>
          </p:cNvPr>
          <p:cNvPicPr>
            <a:picLocks noChangeAspect="1"/>
          </p:cNvPicPr>
          <p:nvPr/>
        </p:nvPicPr>
        <p:blipFill>
          <a:blip r:embed="rId3"/>
          <a:stretch>
            <a:fillRect/>
          </a:stretch>
        </p:blipFill>
        <p:spPr>
          <a:xfrm>
            <a:off x="179512" y="5534748"/>
            <a:ext cx="814719" cy="792088"/>
          </a:xfrm>
          <a:prstGeom prst="rect">
            <a:avLst/>
          </a:prstGeom>
        </p:spPr>
      </p:pic>
      <p:sp>
        <p:nvSpPr>
          <p:cNvPr id="15" name="Rectángulo 14">
            <a:extLst>
              <a:ext uri="{FF2B5EF4-FFF2-40B4-BE49-F238E27FC236}">
                <a16:creationId xmlns:a16="http://schemas.microsoft.com/office/drawing/2014/main" id="{24AC5780-9B98-46EA-865B-4AA2CAAC97AE}"/>
              </a:ext>
            </a:extLst>
          </p:cNvPr>
          <p:cNvSpPr/>
          <p:nvPr/>
        </p:nvSpPr>
        <p:spPr>
          <a:xfrm>
            <a:off x="0" y="6513552"/>
            <a:ext cx="9144000" cy="404664"/>
          </a:xfrm>
          <a:prstGeom prst="rect">
            <a:avLst/>
          </a:prstGeom>
          <a:solidFill>
            <a:srgbClr val="990000"/>
          </a:solidFill>
          <a:ln>
            <a:solidFill>
              <a:srgbClr val="990000"/>
            </a:solidFill>
          </a:ln>
        </p:spPr>
        <p:style>
          <a:lnRef idx="1">
            <a:schemeClr val="dk1"/>
          </a:lnRef>
          <a:fillRef idx="3">
            <a:schemeClr val="dk1"/>
          </a:fillRef>
          <a:effectRef idx="2">
            <a:schemeClr val="dk1"/>
          </a:effectRef>
          <a:fontRef idx="minor">
            <a:schemeClr val="lt1"/>
          </a:fontRef>
        </p:style>
        <p:txBody>
          <a:bodyPr rtlCol="0" anchor="ctr"/>
          <a:lstStyle/>
          <a:p>
            <a:pPr algn="ctr"/>
            <a:r>
              <a:rPr lang="es-MX" sz="1600" dirty="0">
                <a:solidFill>
                  <a:prstClr val="white"/>
                </a:solidFill>
              </a:rPr>
              <a:t>Para más información en la División de Ingenierías: dep_dsmariaoro@tecnm.mx</a:t>
            </a:r>
          </a:p>
          <a:p>
            <a:pPr algn="ctr"/>
            <a:r>
              <a:rPr lang="es-MX" sz="1600" dirty="0">
                <a:solidFill>
                  <a:prstClr val="white"/>
                </a:solidFill>
              </a:rPr>
              <a:t>Oficina de Residencias Profesionales: residenciasitssmo@gmail.com</a:t>
            </a:r>
          </a:p>
        </p:txBody>
      </p:sp>
      <p:pic>
        <p:nvPicPr>
          <p:cNvPr id="3" name="Imagen 2">
            <a:extLst>
              <a:ext uri="{FF2B5EF4-FFF2-40B4-BE49-F238E27FC236}">
                <a16:creationId xmlns:a16="http://schemas.microsoft.com/office/drawing/2014/main" id="{D87F25E8-D617-E65D-2F18-60641B2E619F}"/>
              </a:ext>
            </a:extLst>
          </p:cNvPr>
          <p:cNvPicPr>
            <a:picLocks noChangeAspect="1"/>
          </p:cNvPicPr>
          <p:nvPr/>
        </p:nvPicPr>
        <p:blipFill>
          <a:blip r:embed="rId4"/>
          <a:stretch>
            <a:fillRect/>
          </a:stretch>
        </p:blipFill>
        <p:spPr>
          <a:xfrm>
            <a:off x="75810" y="40393"/>
            <a:ext cx="8992379" cy="981541"/>
          </a:xfrm>
          <a:prstGeom prst="rect">
            <a:avLst/>
          </a:prstGeom>
        </p:spPr>
      </p:pic>
    </p:spTree>
    <p:extLst>
      <p:ext uri="{BB962C8B-B14F-4D97-AF65-F5344CB8AC3E}">
        <p14:creationId xmlns:p14="http://schemas.microsoft.com/office/powerpoint/2010/main" val="149535127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2055</TotalTime>
  <Words>1174</Words>
  <Application>Microsoft Office PowerPoint</Application>
  <PresentationFormat>Presentación en pantalla (4:3)</PresentationFormat>
  <Paragraphs>144</Paragraphs>
  <Slides>12</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12</vt:i4>
      </vt:variant>
    </vt:vector>
  </HeadingPairs>
  <TitlesOfParts>
    <vt:vector size="20" baseType="lpstr">
      <vt:lpstr>Adobe Caslon Pro</vt:lpstr>
      <vt:lpstr>Arial</vt:lpstr>
      <vt:lpstr>Calibri</vt:lpstr>
      <vt:lpstr>EurekaSans-Light</vt:lpstr>
      <vt:lpstr>Soberana Sans</vt:lpstr>
      <vt:lpstr>Soberana Sans Light</vt:lpstr>
      <vt:lpstr>Soberana Titular</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Prof.Edith</dc:creator>
  <cp:lastModifiedBy>COORDINACION</cp:lastModifiedBy>
  <cp:revision>167</cp:revision>
  <dcterms:created xsi:type="dcterms:W3CDTF">2014-05-20T19:56:54Z</dcterms:created>
  <dcterms:modified xsi:type="dcterms:W3CDTF">2023-06-06T17:27:06Z</dcterms:modified>
</cp:coreProperties>
</file>