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2" r:id="rId4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>
      <p:cViewPr varScale="1">
        <p:scale>
          <a:sx n="41" d="100"/>
          <a:sy n="41" d="100"/>
        </p:scale>
        <p:origin x="74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EE077-64B3-4BB8-957B-2B958FC9BAD1}" type="datetimeFigureOut">
              <a:rPr lang="es-MX"/>
              <a:pPr>
                <a:defRPr/>
              </a:pPr>
              <a:t>06/06/2023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F1D71-71D6-46AE-899D-0CC7554BC1DC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04368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39D5D-215A-47D2-AF06-D254F412AD52}" type="datetimeFigureOut">
              <a:rPr lang="es-MX"/>
              <a:pPr>
                <a:defRPr/>
              </a:pPr>
              <a:t>06/06/2023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4CC39-09B9-4A3E-A3B4-C0703B5CB6D2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40639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B64E2-04BA-4652-BA9E-C962F0C4939F}" type="datetimeFigureOut">
              <a:rPr lang="es-MX"/>
              <a:pPr>
                <a:defRPr/>
              </a:pPr>
              <a:t>06/06/2023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8D476-BF57-4071-8A50-B3B9011A3FB8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78886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DE23F-AD43-417C-9EED-C0B32061B1BB}" type="datetimeFigureOut">
              <a:rPr lang="es-MX"/>
              <a:pPr>
                <a:defRPr/>
              </a:pPr>
              <a:t>06/06/2023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1BB2B-BE72-4423-8F70-0A1ABAC14AEC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9435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BC0DD-802A-44C4-B317-4512BE56CD75}" type="datetimeFigureOut">
              <a:rPr lang="es-MX"/>
              <a:pPr>
                <a:defRPr/>
              </a:pPr>
              <a:t>06/06/2023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45EC5-64FF-4374-AC3C-B140C3E48F69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79506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46B4A-90F7-4CDB-8DC8-9BAEFED2BB99}" type="datetimeFigureOut">
              <a:rPr lang="es-MX"/>
              <a:pPr>
                <a:defRPr/>
              </a:pPr>
              <a:t>06/06/2023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F7792-1DB5-4FD4-9239-A9A7DE4E63D5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15894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1E7B7-2C90-4B87-BA8A-6E5281267233}" type="datetimeFigureOut">
              <a:rPr lang="es-MX"/>
              <a:pPr>
                <a:defRPr/>
              </a:pPr>
              <a:t>06/06/2023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5E984-2228-406A-808D-4FC422217D46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778259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6EF15-9728-4515-B2B7-32CD02264FE0}" type="datetimeFigureOut">
              <a:rPr lang="es-MX"/>
              <a:pPr>
                <a:defRPr/>
              </a:pPr>
              <a:t>06/06/2023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D6F77-8F8C-417F-BB66-283BE8897E4D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61405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1A2E-6D72-4F02-8E1C-1C81073132A6}" type="datetimeFigureOut">
              <a:rPr lang="es-MX"/>
              <a:pPr>
                <a:defRPr/>
              </a:pPr>
              <a:t>06/06/2023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9FC6E-FD71-4B00-A58E-5A41C8F1884A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27260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C5B3E-25EB-441C-890F-E92D19BAEB7B}" type="datetimeFigureOut">
              <a:rPr lang="es-MX"/>
              <a:pPr>
                <a:defRPr/>
              </a:pPr>
              <a:t>06/06/2023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AED9B-6B61-4C7A-8A32-F99AF1AEF1DD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32115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A8E7-764B-424B-9479-1EC7A3D74466}" type="datetimeFigureOut">
              <a:rPr lang="es-MX"/>
              <a:pPr>
                <a:defRPr/>
              </a:pPr>
              <a:t>06/06/2023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6DBAC-41A8-45BA-9B5F-77C6BFCB6FEB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78300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título del patrón</a:t>
            </a:r>
            <a:endParaRPr lang="es-MX" altLang="es-MX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texto del patrón</a:t>
            </a:r>
          </a:p>
          <a:p>
            <a:pPr lvl="1"/>
            <a:r>
              <a:rPr lang="es-ES" altLang="es-MX"/>
              <a:t>Segundo nivel</a:t>
            </a:r>
          </a:p>
          <a:p>
            <a:pPr lvl="2"/>
            <a:r>
              <a:rPr lang="es-ES" altLang="es-MX"/>
              <a:t>Tercer nivel</a:t>
            </a:r>
          </a:p>
          <a:p>
            <a:pPr lvl="3"/>
            <a:r>
              <a:rPr lang="es-ES" altLang="es-MX"/>
              <a:t>Cuarto nivel</a:t>
            </a:r>
          </a:p>
          <a:p>
            <a:pPr lvl="4"/>
            <a:r>
              <a:rPr lang="es-ES" altLang="es-MX"/>
              <a:t>Quinto nivel</a:t>
            </a:r>
            <a:endParaRPr lang="es-MX" alt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E08D99-EBAE-460C-BEC7-75A52BA60646}" type="datetimeFigureOut">
              <a:rPr lang="es-MX"/>
              <a:pPr>
                <a:defRPr/>
              </a:pPr>
              <a:t>06/06/2023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2741B4-253B-40F1-A0B1-0D1EB0D93EAE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Elipse"/>
          <p:cNvSpPr/>
          <p:nvPr/>
        </p:nvSpPr>
        <p:spPr bwMode="auto">
          <a:xfrm>
            <a:off x="4287838" y="2579688"/>
            <a:ext cx="852487" cy="7921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2051" name="14 CuadroTexto"/>
          <p:cNvSpPr txBox="1">
            <a:spLocks noChangeArrowheads="1"/>
          </p:cNvSpPr>
          <p:nvPr/>
        </p:nvSpPr>
        <p:spPr bwMode="auto">
          <a:xfrm>
            <a:off x="7275513" y="5181600"/>
            <a:ext cx="13922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800"/>
              <a:t>ANEXO III</a:t>
            </a:r>
          </a:p>
        </p:txBody>
      </p:sp>
      <p:sp>
        <p:nvSpPr>
          <p:cNvPr id="2052" name="Rectangle 11"/>
          <p:cNvSpPr>
            <a:spLocks noChangeArrowheads="1"/>
          </p:cNvSpPr>
          <p:nvPr/>
        </p:nvSpPr>
        <p:spPr bwMode="auto">
          <a:xfrm>
            <a:off x="3375484" y="5170638"/>
            <a:ext cx="233429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  <a:tab pos="585152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700338" algn="ctr"/>
                <a:tab pos="5400675" algn="r"/>
                <a:tab pos="5851525" algn="r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  <a:tab pos="5851525" algn="r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700338" algn="ctr"/>
                <a:tab pos="5400675" algn="r"/>
                <a:tab pos="5851525" algn="r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700338" algn="ctr"/>
                <a:tab pos="5400675" algn="r"/>
                <a:tab pos="5851525" algn="r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700338" algn="ctr"/>
                <a:tab pos="5400675" algn="r"/>
                <a:tab pos="5851525" algn="r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700338" algn="ctr"/>
                <a:tab pos="5400675" algn="r"/>
                <a:tab pos="5851525" algn="r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700338" algn="ctr"/>
                <a:tab pos="5400675" algn="r"/>
                <a:tab pos="5851525" algn="r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700338" algn="ctr"/>
                <a:tab pos="5400675" algn="r"/>
                <a:tab pos="5851525" algn="r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800" dirty="0">
                <a:solidFill>
                  <a:srgbClr val="808080"/>
                </a:solidFill>
                <a:latin typeface="Soberana Sans" panose="02000000000000000000" pitchFamily="50" charset="0"/>
                <a:cs typeface="Times New Roman" panose="02020603050405020304" pitchFamily="18" charset="0"/>
              </a:rPr>
              <a:t>Carretera a San Bernardo Km. 2, Fracc. Puerto Pinto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800" dirty="0">
                <a:solidFill>
                  <a:srgbClr val="808080"/>
                </a:solidFill>
                <a:latin typeface="Soberana Sans" panose="02000000000000000000" pitchFamily="50" charset="0"/>
                <a:cs typeface="Times New Roman" panose="02020603050405020304" pitchFamily="18" charset="0"/>
              </a:rPr>
              <a:t>Santa María del Oro, </a:t>
            </a:r>
            <a:r>
              <a:rPr lang="es-MX" altLang="es-MX" sz="800" dirty="0" err="1">
                <a:solidFill>
                  <a:srgbClr val="808080"/>
                </a:solidFill>
                <a:latin typeface="Soberana Sans" panose="02000000000000000000" pitchFamily="50" charset="0"/>
                <a:cs typeface="Times New Roman" panose="02020603050405020304" pitchFamily="18" charset="0"/>
              </a:rPr>
              <a:t>Dgo</a:t>
            </a:r>
            <a:r>
              <a:rPr lang="es-MX" altLang="es-MX" sz="800" dirty="0">
                <a:solidFill>
                  <a:srgbClr val="808080"/>
                </a:solidFill>
                <a:latin typeface="Soberana Sans" panose="02000000000000000000" pitchFamily="50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800" dirty="0">
                <a:solidFill>
                  <a:srgbClr val="808080"/>
                </a:solidFill>
                <a:latin typeface="Soberana Sans" panose="02000000000000000000" pitchFamily="50" charset="0"/>
                <a:cs typeface="Times New Roman" panose="02020603050405020304" pitchFamily="18" charset="0"/>
              </a:rPr>
              <a:t>C.P. 35697</a:t>
            </a:r>
            <a:endParaRPr lang="es-MX" altLang="es-MX" sz="9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MX" altLang="es-MX" sz="800" dirty="0">
                <a:solidFill>
                  <a:srgbClr val="808080"/>
                </a:solidFill>
                <a:latin typeface="Soberana Sans" panose="02000000000000000000" pitchFamily="50" charset="0"/>
                <a:cs typeface="Times New Roman" panose="02020603050405020304" pitchFamily="18" charset="0"/>
              </a:rPr>
              <a:t>Tels. 6495260510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s-MX" altLang="es-MX" sz="800" dirty="0">
                <a:solidFill>
                  <a:srgbClr val="808080"/>
                </a:solidFill>
                <a:latin typeface="Soberana Sans" panose="02000000000000000000" pitchFamily="50" charset="0"/>
                <a:cs typeface="Times New Roman" panose="02020603050405020304" pitchFamily="18" charset="0"/>
              </a:rPr>
              <a:t>Informes: </a:t>
            </a:r>
            <a:r>
              <a:rPr lang="es-MX" sz="800" dirty="0">
                <a:solidFill>
                  <a:srgbClr val="808080"/>
                </a:solidFill>
                <a:latin typeface="Soberana Sans" panose="02000000000000000000" pitchFamily="50" charset="0"/>
                <a:cs typeface="Times New Roman" panose="02020603050405020304" pitchFamily="18" charset="0"/>
              </a:rPr>
              <a:t> residenciasitssmo@gmail.com</a:t>
            </a:r>
            <a:r>
              <a:rPr lang="es-MX" altLang="es-MX" sz="800" dirty="0">
                <a:solidFill>
                  <a:srgbClr val="808080"/>
                </a:solidFill>
                <a:latin typeface="Soberana Sans" panose="02000000000000000000" pitchFamily="50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es-MX" altLang="es-MX" sz="800" dirty="0">
              <a:solidFill>
                <a:srgbClr val="808080"/>
              </a:solidFill>
              <a:latin typeface="Soberana Sans" panose="02000000000000000000" pitchFamily="50" charset="0"/>
              <a:cs typeface="Times New Roman" panose="02020603050405020304" pitchFamily="18" charset="0"/>
            </a:endParaRPr>
          </a:p>
        </p:txBody>
      </p:sp>
      <p:grpSp>
        <p:nvGrpSpPr>
          <p:cNvPr id="2053" name="1 Grupo"/>
          <p:cNvGrpSpPr>
            <a:grpSpLocks/>
          </p:cNvGrpSpPr>
          <p:nvPr/>
        </p:nvGrpSpPr>
        <p:grpSpPr bwMode="auto">
          <a:xfrm>
            <a:off x="1590675" y="157163"/>
            <a:ext cx="5903913" cy="5938837"/>
            <a:chOff x="1590741" y="188640"/>
            <a:chExt cx="5903912" cy="5938837"/>
          </a:xfrm>
        </p:grpSpPr>
        <p:sp>
          <p:nvSpPr>
            <p:cNvPr id="7" name="6 Elipse"/>
            <p:cNvSpPr/>
            <p:nvPr/>
          </p:nvSpPr>
          <p:spPr bwMode="auto">
            <a:xfrm>
              <a:off x="1590741" y="188640"/>
              <a:ext cx="5903912" cy="593883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>
                <a:noFill/>
              </a:endParaRPr>
            </a:p>
          </p:txBody>
        </p:sp>
        <p:sp>
          <p:nvSpPr>
            <p:cNvPr id="2059" name="7 Rectángulo"/>
            <p:cNvSpPr>
              <a:spLocks noChangeArrowheads="1"/>
            </p:cNvSpPr>
            <p:nvPr/>
          </p:nvSpPr>
          <p:spPr bwMode="auto">
            <a:xfrm>
              <a:off x="2567626" y="1499615"/>
              <a:ext cx="4359510" cy="655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MX" altLang="es-MX" sz="1800" b="1" dirty="0"/>
                <a:t>INSTITUTO TECNOLÓGICO SUPERIOR DE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MX" altLang="es-MX" sz="1800" b="1" dirty="0"/>
                <a:t> SANTA MARÍA DE EL ORO</a:t>
              </a:r>
              <a:endParaRPr lang="es-MX" altLang="es-MX" sz="1800" dirty="0"/>
            </a:p>
          </p:txBody>
        </p:sp>
        <p:sp>
          <p:nvSpPr>
            <p:cNvPr id="2060" name="9 Rectángulo"/>
            <p:cNvSpPr>
              <a:spLocks noChangeArrowheads="1"/>
            </p:cNvSpPr>
            <p:nvPr/>
          </p:nvSpPr>
          <p:spPr bwMode="auto">
            <a:xfrm>
              <a:off x="1922476" y="2507629"/>
              <a:ext cx="220873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MX" altLang="es-MX" sz="1800" dirty="0"/>
                <a:t>Informe Técnico de Residencia Profesional</a:t>
              </a:r>
            </a:p>
          </p:txBody>
        </p:sp>
        <p:sp>
          <p:nvSpPr>
            <p:cNvPr id="2061" name="12 Rectángulo"/>
            <p:cNvSpPr>
              <a:spLocks noChangeArrowheads="1"/>
            </p:cNvSpPr>
            <p:nvPr/>
          </p:nvSpPr>
          <p:spPr bwMode="auto">
            <a:xfrm>
              <a:off x="1890215" y="2072762"/>
              <a:ext cx="548201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MX" altLang="es-MX" sz="1400" dirty="0"/>
                <a:t>INGENIERÍA  INDUSTRIAL</a:t>
              </a:r>
            </a:p>
          </p:txBody>
        </p:sp>
        <p:sp>
          <p:nvSpPr>
            <p:cNvPr id="2062" name="13 Rectángulo"/>
            <p:cNvSpPr>
              <a:spLocks noChangeArrowheads="1"/>
            </p:cNvSpPr>
            <p:nvPr/>
          </p:nvSpPr>
          <p:spPr bwMode="auto">
            <a:xfrm>
              <a:off x="5259624" y="2623699"/>
              <a:ext cx="2208733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MX" altLang="es-MX" sz="1300" dirty="0"/>
                <a:t>“</a:t>
              </a:r>
              <a:r>
                <a:rPr lang="es-MX" altLang="es-MX" sz="1200" dirty="0"/>
                <a:t>APLICACIÓN DE MEJORA EN UN PROCESO DE SERVICIO</a:t>
              </a:r>
              <a:r>
                <a:rPr lang="es-MX" altLang="es-MX" sz="1300" dirty="0"/>
                <a:t>”</a:t>
              </a:r>
            </a:p>
          </p:txBody>
        </p:sp>
        <p:sp>
          <p:nvSpPr>
            <p:cNvPr id="2063" name="11 Rectángulo"/>
            <p:cNvSpPr>
              <a:spLocks noChangeArrowheads="1"/>
            </p:cNvSpPr>
            <p:nvPr/>
          </p:nvSpPr>
          <p:spPr bwMode="auto">
            <a:xfrm>
              <a:off x="2461493" y="3468696"/>
              <a:ext cx="4571775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s-MX" altLang="es-MX" sz="1400" dirty="0">
                  <a:latin typeface="Arial" panose="020B0604020202020204" pitchFamily="34" charset="0"/>
                  <a:cs typeface="Times New Roman" panose="02020603050405020304" pitchFamily="18" charset="0"/>
                </a:rPr>
                <a:t>P R E S E N T A :</a:t>
              </a:r>
              <a:endParaRPr lang="es-MX" altLang="es-MX" sz="1200" dirty="0">
                <a:latin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MX" altLang="es-MX" sz="1400" dirty="0">
                  <a:latin typeface="Arial" panose="020B0604020202020204" pitchFamily="34" charset="0"/>
                  <a:cs typeface="Times New Roman" panose="02020603050405020304" pitchFamily="18" charset="0"/>
                </a:rPr>
                <a:t>MARIANO DEL VALLE MARTINEZ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MX" altLang="es-MX" sz="1300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MX" altLang="es-MX" sz="1300" dirty="0"/>
                <a:t>SANTA MARÍA DEL ORO, EL ORO, DURANGO. DICIEMBRE 2020</a:t>
              </a:r>
            </a:p>
          </p:txBody>
        </p:sp>
      </p:grpSp>
      <p:pic>
        <p:nvPicPr>
          <p:cNvPr id="2054" name="Imagen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763" y="685800"/>
            <a:ext cx="1585912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5"/>
          <p:cNvSpPr txBox="1">
            <a:spLocks noChangeArrowheads="1"/>
          </p:cNvSpPr>
          <p:nvPr/>
        </p:nvSpPr>
        <p:spPr bwMode="auto">
          <a:xfrm>
            <a:off x="2546573" y="1084734"/>
            <a:ext cx="4257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s-MX" altLang="es-MX" sz="700" b="1" dirty="0">
                <a:solidFill>
                  <a:srgbClr val="737373"/>
                </a:solidFill>
                <a:latin typeface="Montserrat Medium" panose="00000600000000000000" pitchFamily="2" charset="0"/>
                <a:cs typeface="Times New Roman" panose="02020603050405020304" pitchFamily="18" charset="0"/>
              </a:rPr>
              <a:t>Instituto Tecnológico Superior de Santa María de El Oro</a:t>
            </a:r>
            <a:endParaRPr lang="es-MX" altLang="es-MX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0"/>
              </a:spcBef>
              <a:buFontTx/>
              <a:buNone/>
            </a:pPr>
            <a:r>
              <a:rPr lang="es-MX" altLang="es-MX" sz="1000" b="1" dirty="0">
                <a:solidFill>
                  <a:srgbClr val="737373"/>
                </a:solidFill>
                <a:latin typeface="Soberana Sans Light" panose="02000000000000000000" pitchFamily="50" charset="0"/>
                <a:cs typeface="Times New Roman" panose="02020603050405020304" pitchFamily="18" charset="0"/>
              </a:rPr>
              <a:t> </a:t>
            </a:r>
            <a:endParaRPr lang="es-MX" alt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0"/>
              </a:spcBef>
              <a:buFontTx/>
              <a:buNone/>
            </a:pPr>
            <a:r>
              <a:rPr lang="es-MX" altLang="es-MX" sz="700" dirty="0">
                <a:solidFill>
                  <a:srgbClr val="808080"/>
                </a:solidFill>
                <a:latin typeface="Adobe Caslon Pro"/>
                <a:cs typeface="Times New Roman" panose="02020603050405020304" pitchFamily="18" charset="0"/>
              </a:rPr>
              <a:t> </a:t>
            </a:r>
            <a:endParaRPr lang="es-MX" alt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0"/>
              </a:spcBef>
              <a:buFontTx/>
              <a:buNone/>
            </a:pPr>
            <a:r>
              <a:rPr lang="es-MX" altLang="es-MX" sz="1000" dirty="0">
                <a:latin typeface="EurekaSans-Light"/>
                <a:cs typeface="Times New Roman" panose="02020603050405020304" pitchFamily="18" charset="0"/>
              </a:rPr>
              <a:t> </a:t>
            </a:r>
            <a:endParaRPr lang="es-MX" alt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0"/>
              </a:spcBef>
              <a:buFontTx/>
              <a:buNone/>
            </a:pPr>
            <a:r>
              <a:rPr lang="es-MX" alt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EB6551F-EDB6-4B28-8E5E-6B429C2EE2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7838" y="4340352"/>
            <a:ext cx="816935" cy="79254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4507FDD-D818-B46A-681F-66D2EACBA8A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32" r="34689" b="1"/>
          <a:stretch/>
        </p:blipFill>
        <p:spPr bwMode="auto">
          <a:xfrm>
            <a:off x="2576198" y="769749"/>
            <a:ext cx="2400300" cy="4362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"/>
          <p:cNvSpPr>
            <a:spLocks noChangeArrowheads="1"/>
          </p:cNvSpPr>
          <p:nvPr/>
        </p:nvSpPr>
        <p:spPr bwMode="auto">
          <a:xfrm>
            <a:off x="0" y="363538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MX" sz="1400" b="1">
                <a:latin typeface="Arial" panose="020B0604020202020204" pitchFamily="34" charset="0"/>
                <a:cs typeface="Times New Roman" panose="02020603050405020304" pitchFamily="18" charset="0"/>
              </a:rPr>
              <a:t>PORTADA EXTERIOR </a:t>
            </a:r>
            <a:endParaRPr lang="es-MX" altLang="es-MX" sz="9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MX" altLang="es-MX" sz="1400" b="1">
                <a:latin typeface="Arial" panose="020B0604020202020204" pitchFamily="34" charset="0"/>
                <a:cs typeface="Times New Roman" panose="02020603050405020304" pitchFamily="18" charset="0"/>
              </a:rPr>
              <a:t>CAJA CD</a:t>
            </a:r>
            <a:endParaRPr lang="es-MX" altLang="es-MX" sz="9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MX" altLang="es-MX" sz="1200">
                <a:latin typeface="Arial" panose="020B0604020202020204" pitchFamily="34" charset="0"/>
                <a:cs typeface="Times New Roman" panose="02020603050405020304" pitchFamily="18" charset="0"/>
              </a:rPr>
              <a:t>ANEXO I</a:t>
            </a:r>
            <a:endParaRPr lang="es-MX" altLang="es-MX" sz="9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MX" altLang="es-MX" sz="180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099" name="Group 1"/>
          <p:cNvGrpSpPr>
            <a:grpSpLocks/>
          </p:cNvGrpSpPr>
          <p:nvPr/>
        </p:nvGrpSpPr>
        <p:grpSpPr bwMode="auto">
          <a:xfrm>
            <a:off x="2135188" y="576263"/>
            <a:ext cx="4391025" cy="4359275"/>
            <a:chOff x="2803" y="2667"/>
            <a:chExt cx="6914" cy="6864"/>
          </a:xfrm>
        </p:grpSpPr>
        <p:sp>
          <p:nvSpPr>
            <p:cNvPr id="4106" name="Rectangle 11"/>
            <p:cNvSpPr>
              <a:spLocks/>
            </p:cNvSpPr>
            <p:nvPr/>
          </p:nvSpPr>
          <p:spPr bwMode="auto">
            <a:xfrm>
              <a:off x="2803" y="2667"/>
              <a:ext cx="6859" cy="6859"/>
            </a:xfrm>
            <a:prstGeom prst="rect">
              <a:avLst/>
            </a:prstGeom>
            <a:noFill/>
            <a:ln w="9142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MX" altLang="es-MX" sz="1800">
                <a:latin typeface="Arial" panose="020B0604020202020204" pitchFamily="34" charset="0"/>
              </a:endParaRPr>
            </a:p>
          </p:txBody>
        </p:sp>
        <p:sp>
          <p:nvSpPr>
            <p:cNvPr id="2" name="Rectangle 10"/>
            <p:cNvSpPr>
              <a:spLocks noChangeArrowheads="1"/>
            </p:cNvSpPr>
            <p:nvPr/>
          </p:nvSpPr>
          <p:spPr bwMode="auto">
            <a:xfrm>
              <a:off x="3014" y="4195"/>
              <a:ext cx="2500" cy="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s-MX" altLang="es-MX" sz="1800">
                <a:latin typeface="Arial" panose="020B0604020202020204" pitchFamily="34" charset="0"/>
              </a:endParaRPr>
            </a:p>
          </p:txBody>
        </p:sp>
        <p:sp>
          <p:nvSpPr>
            <p:cNvPr id="4108" name="Rectangle 9"/>
            <p:cNvSpPr>
              <a:spLocks noChangeArrowheads="1"/>
            </p:cNvSpPr>
            <p:nvPr/>
          </p:nvSpPr>
          <p:spPr bwMode="auto">
            <a:xfrm>
              <a:off x="6946" y="4224"/>
              <a:ext cx="2520" cy="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s-MX" altLang="es-MX" sz="1800">
                <a:latin typeface="Arial" panose="020B0604020202020204" pitchFamily="34" charset="0"/>
              </a:endParaRPr>
            </a:p>
          </p:txBody>
        </p:sp>
        <p:sp>
          <p:nvSpPr>
            <p:cNvPr id="4109" name="Cuadro de texto 2"/>
            <p:cNvSpPr txBox="1">
              <a:spLocks noChangeArrowheads="1"/>
            </p:cNvSpPr>
            <p:nvPr/>
          </p:nvSpPr>
          <p:spPr bwMode="auto">
            <a:xfrm>
              <a:off x="4034" y="8470"/>
              <a:ext cx="5683" cy="1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2700338" algn="ctr"/>
                  <a:tab pos="2970213" algn="ctr"/>
                  <a:tab pos="5400675" algn="r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2700338" algn="ctr"/>
                  <a:tab pos="2970213" algn="ctr"/>
                  <a:tab pos="5400675" algn="r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2700338" algn="ctr"/>
                  <a:tab pos="2970213" algn="ctr"/>
                  <a:tab pos="5400675" algn="r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2700338" algn="ctr"/>
                  <a:tab pos="2970213" algn="ctr"/>
                  <a:tab pos="5400675" algn="r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2700338" algn="ctr"/>
                  <a:tab pos="2970213" algn="ctr"/>
                  <a:tab pos="5400675" algn="r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2700338" algn="ctr"/>
                  <a:tab pos="2970213" algn="ctr"/>
                  <a:tab pos="5400675" algn="r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2700338" algn="ctr"/>
                  <a:tab pos="2970213" algn="ctr"/>
                  <a:tab pos="5400675" algn="r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2700338" algn="ctr"/>
                  <a:tab pos="2970213" algn="ctr"/>
                  <a:tab pos="5400675" algn="r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2700338" algn="ctr"/>
                  <a:tab pos="2970213" algn="ctr"/>
                  <a:tab pos="5400675" algn="r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MX" altLang="es-MX" sz="700" dirty="0">
                  <a:solidFill>
                    <a:srgbClr val="808080"/>
                  </a:solidFill>
                  <a:latin typeface="Soberana Sans" panose="02000000000000000000" pitchFamily="50" charset="0"/>
                  <a:cs typeface="Times New Roman" panose="02020603050405020304" pitchFamily="18" charset="0"/>
                </a:rPr>
                <a:t>Carretera a San Bernardo Km. 2, Fracc. Puerto Pinto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MX" altLang="es-MX" sz="700" dirty="0">
                  <a:solidFill>
                    <a:srgbClr val="808080"/>
                  </a:solidFill>
                  <a:latin typeface="Soberana Sans" panose="02000000000000000000" pitchFamily="50" charset="0"/>
                  <a:cs typeface="Times New Roman" panose="02020603050405020304" pitchFamily="18" charset="0"/>
                </a:rPr>
                <a:t>Santa María del Oro, </a:t>
              </a:r>
              <a:r>
                <a:rPr lang="es-MX" altLang="es-MX" sz="700" dirty="0" err="1">
                  <a:solidFill>
                    <a:srgbClr val="808080"/>
                  </a:solidFill>
                  <a:latin typeface="Soberana Sans" panose="02000000000000000000" pitchFamily="50" charset="0"/>
                  <a:cs typeface="Times New Roman" panose="02020603050405020304" pitchFamily="18" charset="0"/>
                </a:rPr>
                <a:t>Dgo</a:t>
              </a:r>
              <a:r>
                <a:rPr lang="es-MX" altLang="es-MX" sz="700" dirty="0">
                  <a:solidFill>
                    <a:srgbClr val="808080"/>
                  </a:solidFill>
                  <a:latin typeface="Soberana Sans" panose="02000000000000000000" pitchFamily="50" charset="0"/>
                  <a:cs typeface="Times New Roman" panose="02020603050405020304" pitchFamily="18" charset="0"/>
                </a:rPr>
                <a:t>.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MX" altLang="es-MX" sz="700" dirty="0">
                  <a:solidFill>
                    <a:srgbClr val="808080"/>
                  </a:solidFill>
                  <a:latin typeface="Soberana Sans" panose="02000000000000000000" pitchFamily="50" charset="0"/>
                  <a:cs typeface="Times New Roman" panose="02020603050405020304" pitchFamily="18" charset="0"/>
                </a:rPr>
                <a:t>C.P. 35697</a:t>
              </a:r>
              <a:endParaRPr lang="es-MX" altLang="es-MX" sz="800" dirty="0">
                <a:latin typeface="Arial" panose="020B0604020202020204" pitchFamily="34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MX" altLang="es-MX" sz="700" dirty="0">
                  <a:solidFill>
                    <a:srgbClr val="808080"/>
                  </a:solidFill>
                  <a:latin typeface="Soberana Sans" panose="02000000000000000000" pitchFamily="50" charset="0"/>
                  <a:cs typeface="Times New Roman" panose="02020603050405020304" pitchFamily="18" charset="0"/>
                </a:rPr>
                <a:t>Tels. 6495260510 </a:t>
              </a:r>
              <a:endParaRPr lang="es-MX" altLang="es-MX" sz="900" dirty="0">
                <a:latin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MX" altLang="es-MX" sz="600" b="1" dirty="0">
                  <a:solidFill>
                    <a:srgbClr val="808080"/>
                  </a:solidFill>
                  <a:latin typeface="Soberana Sans" panose="02000000000000000000" pitchFamily="50" charset="0"/>
                  <a:cs typeface="Times New Roman" panose="02020603050405020304" pitchFamily="18" charset="0"/>
                </a:rPr>
                <a:t>www.itssmo.edu.mx</a:t>
              </a:r>
              <a:endParaRPr lang="es-MX" altLang="es-MX" sz="900" dirty="0">
                <a:latin typeface="Arial" panose="020B0604020202020204" pitchFamily="34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s-MX" altLang="es-MX" sz="1800" dirty="0"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10" name="Cuadro de texto 2"/>
            <p:cNvSpPr txBox="1">
              <a:spLocks noChangeArrowheads="1"/>
            </p:cNvSpPr>
            <p:nvPr/>
          </p:nvSpPr>
          <p:spPr bwMode="auto">
            <a:xfrm>
              <a:off x="3033" y="3629"/>
              <a:ext cx="6236" cy="4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123825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123825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123825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123825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123825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123825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123825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123825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123825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MX" altLang="es-MX" sz="1000" b="1" dirty="0">
                <a:latin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MX" altLang="es-MX" sz="1000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INSTITUTO TECNOLÓGICO SUPERIOR DE SANTA MARÍA DE EL ORO</a:t>
              </a:r>
              <a:endParaRPr lang="es-MX" altLang="es-MX" sz="900" dirty="0">
                <a:latin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MX" altLang="es-MX" sz="900" dirty="0">
                  <a:latin typeface="Arial" panose="020B0604020202020204" pitchFamily="34" charset="0"/>
                  <a:cs typeface="Times New Roman" panose="02020603050405020304" pitchFamily="18" charset="0"/>
                </a:rPr>
                <a:t>INGENIERÍA INDUSTRIAL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s-MX" altLang="es-MX" sz="900" dirty="0">
                <a:latin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MX" altLang="es-MX" sz="900" dirty="0">
                  <a:latin typeface="Arial" panose="020B0604020202020204" pitchFamily="34" charset="0"/>
                  <a:cs typeface="Times New Roman" panose="02020603050405020304" pitchFamily="18" charset="0"/>
                </a:rPr>
                <a:t>Informe Técnico  de Residencia Profesional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s-MX" altLang="es-MX" sz="900" dirty="0">
                <a:latin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MX" altLang="es-MX" sz="900" dirty="0">
                  <a:latin typeface="Arial" panose="020B0604020202020204" pitchFamily="34" charset="0"/>
                  <a:cs typeface="Times New Roman" panose="02020603050405020304" pitchFamily="18" charset="0"/>
                </a:rPr>
                <a:t>NOMBRE DE LA EMPRESA: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s-MX" altLang="es-MX" sz="900" dirty="0">
                <a:latin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MX" altLang="es-MX" sz="900" dirty="0" err="1">
                  <a:latin typeface="Arial" panose="020B0604020202020204" pitchFamily="34" charset="0"/>
                  <a:cs typeface="Times New Roman" panose="02020603050405020304" pitchFamily="18" charset="0"/>
                </a:rPr>
                <a:t>xxxxxxxxxxxxxxxxxxx</a:t>
              </a:r>
              <a:r>
                <a:rPr lang="es-MX" altLang="es-MX" sz="900" dirty="0">
                  <a:latin typeface="Arial" panose="020B0604020202020204" pitchFamily="34" charset="0"/>
                  <a:cs typeface="Times New Roman" panose="02020603050405020304" pitchFamily="18" charset="0"/>
                </a:rPr>
                <a:t>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s-MX" altLang="es-MX" sz="900" dirty="0">
                <a:latin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MX" altLang="es-MX" sz="900" dirty="0">
                  <a:latin typeface="Arial" panose="020B0604020202020204" pitchFamily="34" charset="0"/>
                  <a:cs typeface="Times New Roman" panose="02020603050405020304" pitchFamily="18" charset="0"/>
                </a:rPr>
                <a:t>PROYECTO: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s-MX" altLang="es-MX" sz="900" dirty="0">
                <a:latin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MX" altLang="es-MX" sz="900" dirty="0">
                  <a:latin typeface="Arial" panose="020B0604020202020204" pitchFamily="34" charset="0"/>
                  <a:cs typeface="Times New Roman" panose="02020603050405020304" pitchFamily="18" charset="0"/>
                </a:rPr>
                <a:t>“</a:t>
              </a:r>
              <a:r>
                <a:rPr lang="es-MX" altLang="es-MX" sz="900" dirty="0"/>
                <a:t>APLICACIÓN DE MEJORA EN UN PROCESO DE SERVICIO</a:t>
              </a:r>
              <a:r>
                <a:rPr lang="es-MX" altLang="es-MX" sz="900" dirty="0">
                  <a:latin typeface="Arial" panose="020B0604020202020204" pitchFamily="34" charset="0"/>
                  <a:cs typeface="Times New Roman" panose="02020603050405020304" pitchFamily="18" charset="0"/>
                </a:rPr>
                <a:t>”.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s-MX" altLang="es-MX" sz="900" dirty="0">
                <a:latin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MX" altLang="es-MX" sz="1000" dirty="0">
                  <a:latin typeface="Arial" panose="020B0604020202020204" pitchFamily="34" charset="0"/>
                  <a:cs typeface="Times New Roman" panose="02020603050405020304" pitchFamily="18" charset="0"/>
                </a:rPr>
                <a:t>P R E S E N T A :</a:t>
              </a:r>
              <a:endParaRPr lang="es-MX" altLang="es-MX" sz="900" dirty="0">
                <a:latin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MX" altLang="es-MX" sz="1000" dirty="0">
                  <a:latin typeface="Arial" panose="020B0604020202020204" pitchFamily="34" charset="0"/>
                  <a:cs typeface="Times New Roman" panose="02020603050405020304" pitchFamily="18" charset="0"/>
                </a:rPr>
                <a:t>MARIANO DEL VALLE MARTINEZ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s-MX" altLang="es-MX" sz="900" dirty="0">
                <a:latin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Bef>
                  <a:spcPct val="0"/>
                </a:spcBef>
                <a:buFontTx/>
                <a:buNone/>
              </a:pPr>
              <a:r>
                <a:rPr lang="es-MX" altLang="es-MX" sz="700" dirty="0">
                  <a:latin typeface="Arial" panose="020B0604020202020204" pitchFamily="34" charset="0"/>
                  <a:cs typeface="Times New Roman" panose="02020603050405020304" pitchFamily="18" charset="0"/>
                </a:rPr>
                <a:t>SANTA MARÍA DEL ORO, DGO, DICIEMBRE DE 2020.</a:t>
              </a:r>
              <a:endParaRPr lang="es-MX" altLang="es-MX" sz="900" dirty="0">
                <a:latin typeface="Arial" panose="020B0604020202020204" pitchFamily="34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s-MX" altLang="es-MX" sz="1800" dirty="0"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00" name="Rectangle 2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700338" algn="ctr"/>
                <a:tab pos="5400675" algn="r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700338" algn="ctr"/>
                <a:tab pos="5400675" algn="r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700338" algn="ctr"/>
                <a:tab pos="5400675" algn="r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700338" algn="ctr"/>
                <a:tab pos="5400675" algn="r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700338" algn="ctr"/>
                <a:tab pos="5400675" algn="r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700338" algn="ctr"/>
                <a:tab pos="5400675" algn="r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700338" algn="ctr"/>
                <a:tab pos="5400675" algn="r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MX" altLang="es-MX" sz="1800">
              <a:latin typeface="Arial" panose="020B0604020202020204" pitchFamily="34" charset="0"/>
            </a:endParaRPr>
          </a:p>
        </p:txBody>
      </p:sp>
      <p:pic>
        <p:nvPicPr>
          <p:cNvPr id="4102" name="Imagen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5" y="649288"/>
            <a:ext cx="156527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7" name="Text Box 5"/>
          <p:cNvSpPr txBox="1">
            <a:spLocks noChangeArrowheads="1"/>
          </p:cNvSpPr>
          <p:nvPr/>
        </p:nvSpPr>
        <p:spPr bwMode="auto">
          <a:xfrm>
            <a:off x="3981472" y="960696"/>
            <a:ext cx="244314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es-MX" altLang="es-MX" sz="750" b="1" dirty="0">
                <a:solidFill>
                  <a:srgbClr val="737373"/>
                </a:solidFill>
                <a:latin typeface="Montserrat Medium" panose="00000600000000000000" pitchFamily="2" charset="0"/>
                <a:cs typeface="Times New Roman" panose="02020603050405020304" pitchFamily="18" charset="0"/>
              </a:rPr>
              <a:t>Instituto Tecnológico Superior de Santa María de El Oro </a:t>
            </a:r>
            <a:endParaRPr lang="es-MX" altLang="es-MX" sz="750" dirty="0">
              <a:latin typeface="Montserrat Medium" panose="00000600000000000000" pitchFamily="2" charset="0"/>
              <a:cs typeface="Times New Roman" panose="02020603050405020304" pitchFamily="18" charset="0"/>
            </a:endParaRPr>
          </a:p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es-MX" altLang="es-MX" sz="700" dirty="0">
                <a:solidFill>
                  <a:srgbClr val="808080"/>
                </a:solidFill>
                <a:latin typeface="Adobe Caslon Pro"/>
              </a:rPr>
              <a:t> </a:t>
            </a:r>
            <a:endParaRPr lang="es-MX" altLang="es-MX" sz="1800" dirty="0">
              <a:latin typeface="Arial" panose="020B0604020202020204" pitchFamily="34" charset="0"/>
            </a:endParaRPr>
          </a:p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es-MX" altLang="es-MX" sz="1000" dirty="0">
                <a:latin typeface="EurekaSans-Light"/>
                <a:cs typeface="Times New Roman" panose="02020603050405020304" pitchFamily="18" charset="0"/>
              </a:rPr>
              <a:t> </a:t>
            </a:r>
            <a:endParaRPr lang="es-MX" alt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es-MX" alt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EA6EE8D-C2DB-4718-A7C3-B60FA0BA74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9348" y="3722246"/>
            <a:ext cx="694499" cy="67376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E2505FD5-5EFB-570B-7059-DD598C1A0A9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32" r="34689" b="1"/>
          <a:stretch/>
        </p:blipFill>
        <p:spPr bwMode="auto">
          <a:xfrm>
            <a:off x="2189158" y="712586"/>
            <a:ext cx="2400300" cy="4362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2843213" y="574675"/>
            <a:ext cx="3167062" cy="3816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100">
                <a:latin typeface="Arial" panose="020B0604020202020204" pitchFamily="34" charset="0"/>
              </a:rPr>
              <a:t>1.INTRODUCCIÓN.</a:t>
            </a:r>
            <a:endParaRPr lang="es-ES" altLang="es-MX" sz="110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100">
                <a:latin typeface="Arial" panose="020B0604020202020204" pitchFamily="34" charset="0"/>
              </a:rPr>
              <a:t>2.DESCRIPCIÓN DE LA EMPRESA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100">
                <a:latin typeface="Arial" panose="020B0604020202020204" pitchFamily="34" charset="0"/>
              </a:rPr>
              <a:t>3.PROBLEMAS A RESOLVER.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100">
                <a:latin typeface="Arial" panose="020B0604020202020204" pitchFamily="34" charset="0"/>
              </a:rPr>
              <a:t>4.OBJETIVOS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100">
                <a:latin typeface="Arial" panose="020B0604020202020204" pitchFamily="34" charset="0"/>
              </a:rPr>
              <a:t>            GENERAL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100">
                <a:latin typeface="Arial" panose="020B0604020202020204" pitchFamily="34" charset="0"/>
              </a:rPr>
              <a:t>            ESPECÍFICOS</a:t>
            </a:r>
            <a:endParaRPr lang="es-ES" altLang="es-MX" sz="110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100">
                <a:latin typeface="Arial" panose="020B0604020202020204" pitchFamily="34" charset="0"/>
              </a:rPr>
              <a:t>5.JUSTIFICACIÓN.</a:t>
            </a:r>
            <a:endParaRPr lang="es-ES" altLang="es-MX" sz="110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100">
                <a:latin typeface="Arial" panose="020B0604020202020204" pitchFamily="34" charset="0"/>
              </a:rPr>
              <a:t>6.MARCO TEÓRICO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100">
                <a:latin typeface="Arial" panose="020B0604020202020204" pitchFamily="34" charset="0"/>
              </a:rPr>
              <a:t>7.PROCEDIMIENTO Y DESCRIPCIÓN DE LAS ACTIVIDADES REALIZADAS.</a:t>
            </a:r>
            <a:endParaRPr lang="es-ES" altLang="es-MX" sz="110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100">
                <a:latin typeface="Arial" panose="020B0604020202020204" pitchFamily="34" charset="0"/>
              </a:rPr>
              <a:t>8.  RESULTADOS, PLANOS, GRÁFICAS, PROTOTIPOS, MANUALES, PROGRAMAS, ANÁLISIS ESTADÍSTICOS, MODELOS MATEMÁTICOS.</a:t>
            </a:r>
            <a:endParaRPr lang="es-ES" altLang="es-MX" sz="110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100">
                <a:latin typeface="Arial" panose="020B0604020202020204" pitchFamily="34" charset="0"/>
              </a:rPr>
              <a:t>9. CONCLUSIONES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100">
                <a:latin typeface="Arial" panose="020B0604020202020204" pitchFamily="34" charset="0"/>
              </a:rPr>
              <a:t> 10.RECOMENDACIONES Y EXPERIENCIA PERSONAL PROFESIONAL ADQUIRIDA.</a:t>
            </a:r>
            <a:endParaRPr lang="es-ES" altLang="es-MX" sz="110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100">
                <a:latin typeface="Arial" panose="020B0604020202020204" pitchFamily="34" charset="0"/>
              </a:rPr>
              <a:t>11. COMPETENCIAS DESARROLLADAS Y/O APLICADAS.</a:t>
            </a:r>
            <a:endParaRPr lang="es-ES" altLang="es-MX" sz="110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100">
                <a:latin typeface="Arial" panose="020B0604020202020204" pitchFamily="34" charset="0"/>
              </a:rPr>
              <a:t>12. FUENTES DE INFORMACIÓN</a:t>
            </a:r>
            <a:endParaRPr lang="es-ES" altLang="es-MX" sz="110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100">
                <a:latin typeface="Arial" panose="020B0604020202020204" pitchFamily="34" charset="0"/>
              </a:rPr>
              <a:t>13. ANEXOS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MX" altLang="es-MX" sz="1100">
                <a:latin typeface="Arial" panose="020B0604020202020204" pitchFamily="34" charset="0"/>
              </a:rPr>
              <a:t>14. REGISTROS DE PRODUCTOS.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308</Words>
  <Application>Microsoft Office PowerPoint</Application>
  <PresentationFormat>Presentación en pantalla (4:3)</PresentationFormat>
  <Paragraphs>66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Adobe Caslon Pro</vt:lpstr>
      <vt:lpstr>Arial</vt:lpstr>
      <vt:lpstr>Calibri</vt:lpstr>
      <vt:lpstr>EurekaSans-Light</vt:lpstr>
      <vt:lpstr>Montserrat Medium</vt:lpstr>
      <vt:lpstr>Soberana Sans</vt:lpstr>
      <vt:lpstr>Soberana Sans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liliana</dc:creator>
  <cp:lastModifiedBy>COORDINACION</cp:lastModifiedBy>
  <cp:revision>57</cp:revision>
  <dcterms:created xsi:type="dcterms:W3CDTF">2014-03-24T19:18:07Z</dcterms:created>
  <dcterms:modified xsi:type="dcterms:W3CDTF">2023-06-06T17:04:39Z</dcterms:modified>
</cp:coreProperties>
</file>