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63" r:id="rId6"/>
    <p:sldId id="267" r:id="rId7"/>
    <p:sldId id="264" r:id="rId8"/>
    <p:sldId id="265" r:id="rId9"/>
    <p:sldId id="266" r:id="rId10"/>
    <p:sldId id="273" r:id="rId11"/>
    <p:sldId id="268" r:id="rId12"/>
    <p:sldId id="274" r:id="rId13"/>
    <p:sldId id="275" r:id="rId14"/>
    <p:sldId id="276" r:id="rId15"/>
    <p:sldId id="277" r:id="rId16"/>
    <p:sldId id="258" r:id="rId17"/>
    <p:sldId id="278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366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183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70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096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435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317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699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134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897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357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898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CA4A5-366C-4DAE-9AAF-904FAC5C5FD5}" type="datetimeFigureOut">
              <a:rPr lang="es-MX" smtClean="0"/>
              <a:t>05/07/2017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0B89-EBDB-4BD0-91A7-E4D04E540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36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67" y="1326758"/>
            <a:ext cx="10854465" cy="3352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011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86445" y="1717766"/>
            <a:ext cx="2449445" cy="10776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Deberá </a:t>
            </a:r>
            <a:r>
              <a:rPr lang="es-MX" dirty="0"/>
              <a:t>de dará </a:t>
            </a:r>
            <a:r>
              <a:rPr lang="es-MX" dirty="0" smtClean="0"/>
              <a:t>“</a:t>
            </a:r>
            <a:r>
              <a:rPr lang="es-MX" dirty="0" err="1" smtClean="0"/>
              <a:t>Click</a:t>
            </a:r>
            <a:r>
              <a:rPr lang="es-MX" dirty="0" smtClean="0"/>
              <a:t>” </a:t>
            </a:r>
            <a:r>
              <a:rPr lang="es-MX" dirty="0"/>
              <a:t>en </a:t>
            </a:r>
            <a:r>
              <a:rPr lang="es-MX" dirty="0" smtClean="0"/>
              <a:t>el botón “IR”.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155372" y="627018"/>
            <a:ext cx="7236822" cy="58782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</a:t>
            </a:r>
            <a:r>
              <a:rPr lang="es-MX" dirty="0" smtClean="0"/>
              <a:t>Específica por Artículos o Fracción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155420" y="2804279"/>
            <a:ext cx="87014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Al dar “</a:t>
            </a:r>
            <a:r>
              <a:rPr lang="es-MX" dirty="0" err="1"/>
              <a:t>click</a:t>
            </a:r>
            <a:r>
              <a:rPr lang="es-MX" dirty="0"/>
              <a:t>” en el botón “IR” se correrá una serie de validaciones sobre los datos </a:t>
            </a:r>
            <a:r>
              <a:rPr lang="es-MX" dirty="0" smtClean="0"/>
              <a:t>generales (nombre del responsable, teléfono, correo electrónico y nombre del sujeto obligado) </a:t>
            </a:r>
            <a:r>
              <a:rPr lang="es-MX" dirty="0"/>
              <a:t>y, si éstos están llenados correctamente se abrirá la plantilla para realizar las propuestas de mejoras en alguno de los siguientes apartados:</a:t>
            </a:r>
          </a:p>
          <a:p>
            <a:endParaRPr lang="es-MX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Párrafo Explicativo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Periodo de actualización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Periodo de conservación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Aplicabilidad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A nivel de criterio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 smtClean="0"/>
              <a:t>Formato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730" y="1261718"/>
            <a:ext cx="5002801" cy="134887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492" y="3839913"/>
            <a:ext cx="4160078" cy="2574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580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8238898" cy="3811588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Dentro del formato podrá hacer propuestas a los diferentes aspectos que conforman la estructura de las </a:t>
            </a:r>
            <a:r>
              <a:rPr lang="es-MX" dirty="0" smtClean="0"/>
              <a:t>obligaciones, bajo la forma explicada en las láminas anteriores para las propuestas Generales.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383" y="2961457"/>
            <a:ext cx="8694011" cy="2722654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2155372" y="627018"/>
            <a:ext cx="7236822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Específica por Artículos o Fracción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9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1" y="2968292"/>
            <a:ext cx="8944927" cy="324495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5173" t="19365" r="64309" b="34457"/>
          <a:stretch/>
        </p:blipFill>
        <p:spPr>
          <a:xfrm>
            <a:off x="2743199" y="5139558"/>
            <a:ext cx="1240221" cy="65164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155372" y="627018"/>
            <a:ext cx="7236822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Específica por Artículos o Fracción</a:t>
            </a:r>
            <a:endParaRPr lang="es-MX" dirty="0"/>
          </a:p>
        </p:txBody>
      </p:sp>
      <p:sp>
        <p:nvSpPr>
          <p:cNvPr id="9" name="Marcador de texto 3"/>
          <p:cNvSpPr txBox="1">
            <a:spLocks/>
          </p:cNvSpPr>
          <p:nvPr/>
        </p:nvSpPr>
        <p:spPr>
          <a:xfrm>
            <a:off x="839788" y="2057400"/>
            <a:ext cx="8238898" cy="1639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mtClean="0"/>
              <a:t>Dentro del formato podrá hacer propuestas a los diferentes aspectos que conforman la estructura de las obligaciones, bajo la forma explicada en las láminas anteriores para las propuestas Generales.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5463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486" y="2899397"/>
            <a:ext cx="9133794" cy="328627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5173" t="19365" r="64309" b="34457"/>
          <a:stretch/>
        </p:blipFill>
        <p:spPr>
          <a:xfrm>
            <a:off x="2764219" y="5139558"/>
            <a:ext cx="1240221" cy="65164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155372" y="627018"/>
            <a:ext cx="7236822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Específica por Artículos o Fracción</a:t>
            </a:r>
            <a:endParaRPr lang="es-MX" dirty="0"/>
          </a:p>
        </p:txBody>
      </p:sp>
      <p:sp>
        <p:nvSpPr>
          <p:cNvPr id="9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8238898" cy="3811588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Dentro del formato podrá hacer propuestas a los diferentes aspectos que conforman la estructura de las </a:t>
            </a:r>
            <a:r>
              <a:rPr lang="es-MX" dirty="0" smtClean="0"/>
              <a:t>obligaciones, bajo la forma explicada en las láminas anteriores para las propuestas Generales.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7651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122" y="2917504"/>
            <a:ext cx="9176521" cy="33073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5173" t="19365" r="64309" b="34457"/>
          <a:stretch/>
        </p:blipFill>
        <p:spPr>
          <a:xfrm>
            <a:off x="2732689" y="5118538"/>
            <a:ext cx="1240221" cy="65164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155372" y="627018"/>
            <a:ext cx="7236822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Específica por Artículos o Fracción</a:t>
            </a:r>
            <a:endParaRPr lang="es-MX" dirty="0"/>
          </a:p>
        </p:txBody>
      </p:sp>
      <p:sp>
        <p:nvSpPr>
          <p:cNvPr id="9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8238898" cy="3811588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Dentro del formato podrá hacer propuestas a los diferentes aspectos que conforman la estructura de las </a:t>
            </a:r>
            <a:r>
              <a:rPr lang="es-MX" dirty="0" smtClean="0"/>
              <a:t>obligaciones, bajo la forma explicada en las láminas anteriores para las propuestas Generales.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3064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090" y="3389875"/>
            <a:ext cx="7748076" cy="3246056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En el caso de que necesite</a:t>
            </a:r>
            <a:r>
              <a:rPr lang="es-MX" b="1" dirty="0"/>
              <a:t> anexar un archivo</a:t>
            </a:r>
            <a:r>
              <a:rPr lang="es-MX" dirty="0"/>
              <a:t> como referencia a su propuesta, en la parte inferior de ésta pantalla solo se indicará el nombre del archivo, y éste deberá anexarse por separado. El envío de un archivo es </a:t>
            </a:r>
            <a:r>
              <a:rPr lang="es-MX" b="1" u="sng" dirty="0">
                <a:solidFill>
                  <a:srgbClr val="FF0000"/>
                </a:solidFill>
              </a:rPr>
              <a:t>OPCIONAL.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Oprimir el botón “Guardar”.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90" y="1231305"/>
            <a:ext cx="11098349" cy="17848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ángulo 3"/>
          <p:cNvSpPr/>
          <p:nvPr/>
        </p:nvSpPr>
        <p:spPr>
          <a:xfrm>
            <a:off x="599090" y="1231305"/>
            <a:ext cx="788276" cy="2837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2155372" y="627018"/>
            <a:ext cx="7236822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Específica por Artículos o Fracción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46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56499" y="571416"/>
            <a:ext cx="3441181" cy="150557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 smtClean="0"/>
              <a:t>En la hoja de “Datos Generales” se encuentra un botón en </a:t>
            </a:r>
            <a:r>
              <a:rPr lang="es-MX" sz="1800" dirty="0" smtClean="0"/>
              <a:t>la cual podremos revisar y </a:t>
            </a:r>
            <a:r>
              <a:rPr lang="es-MX" sz="1800" dirty="0" smtClean="0"/>
              <a:t>editar </a:t>
            </a:r>
            <a:r>
              <a:rPr lang="es-MX" sz="1800" dirty="0" smtClean="0"/>
              <a:t>todas las propuestas que expongamos en este formato.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/>
          </a:p>
          <a:p>
            <a:endParaRPr lang="es-MX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37"/>
          <a:stretch/>
        </p:blipFill>
        <p:spPr>
          <a:xfrm>
            <a:off x="1941462" y="4797420"/>
            <a:ext cx="5961567" cy="1257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0" y="950868"/>
            <a:ext cx="7496175" cy="3467100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V="1">
            <a:off x="7916091" y="4284617"/>
            <a:ext cx="3291840" cy="1789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1941462" y="3905794"/>
            <a:ext cx="6104305" cy="8916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9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97" y="449498"/>
            <a:ext cx="10885295" cy="52720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54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7052" y="1071154"/>
            <a:ext cx="4650377" cy="587828"/>
          </a:xfrm>
        </p:spPr>
        <p:txBody>
          <a:bodyPr>
            <a:normAutofit/>
          </a:bodyPr>
          <a:lstStyle/>
          <a:p>
            <a:r>
              <a:rPr lang="es-MX" dirty="0" smtClean="0"/>
              <a:t>Paso 1. Habilitar contenido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0" y="2614959"/>
            <a:ext cx="2013995" cy="1480898"/>
          </a:xfrm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Para empezar habilitaremos el contenido 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750" b="53980"/>
          <a:stretch/>
        </p:blipFill>
        <p:spPr>
          <a:xfrm>
            <a:off x="2013995" y="1759999"/>
            <a:ext cx="9647253" cy="30210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07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182880" y="1410787"/>
            <a:ext cx="2475549" cy="1084217"/>
          </a:xfrm>
        </p:spPr>
        <p:txBody>
          <a:bodyPr anchor="ctr"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Datos Generales: Son los datos del responsable de integrar la información al interior del Sujeto Obligado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785" y="800100"/>
            <a:ext cx="8121251" cy="511016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14785" y="209007"/>
            <a:ext cx="812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ESTRUCTURA DEL FORMULARIO</a:t>
            </a:r>
            <a:endParaRPr lang="es-MX" sz="2400" b="1" dirty="0"/>
          </a:p>
        </p:txBody>
      </p:sp>
      <p:sp>
        <p:nvSpPr>
          <p:cNvPr id="8" name="Marcador de texto 4"/>
          <p:cNvSpPr txBox="1">
            <a:spLocks/>
          </p:cNvSpPr>
          <p:nvPr/>
        </p:nvSpPr>
        <p:spPr>
          <a:xfrm>
            <a:off x="182880" y="3526971"/>
            <a:ext cx="2475549" cy="105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Propuestas de carácter general: En este apartado se realizarán las propuestas de los primeros 4 capítulos de los LTG.</a:t>
            </a:r>
          </a:p>
        </p:txBody>
      </p:sp>
      <p:sp>
        <p:nvSpPr>
          <p:cNvPr id="9" name="Marcador de texto 4"/>
          <p:cNvSpPr txBox="1">
            <a:spLocks/>
          </p:cNvSpPr>
          <p:nvPr/>
        </p:nvSpPr>
        <p:spPr>
          <a:xfrm>
            <a:off x="182880" y="4767942"/>
            <a:ext cx="2475549" cy="114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Propuestas específicas: En este apartado se realizarán las propuestas a nivel de obligación, en cualquiera de las 6 partes que los </a:t>
            </a:r>
            <a:r>
              <a:rPr lang="es-MX" dirty="0" smtClean="0"/>
              <a:t>conforman (párrafo explicativo, periodo de actualización, periodo de conservación, aplicabilidad, a nivel de criterio y por formato).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7921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86445" y="1717766"/>
            <a:ext cx="2449445" cy="10776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Deberá </a:t>
            </a:r>
            <a:r>
              <a:rPr lang="es-MX" dirty="0"/>
              <a:t>de dará Clic en </a:t>
            </a:r>
            <a:r>
              <a:rPr lang="es-MX" dirty="0" smtClean="0"/>
              <a:t>el botón “IR”.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371102" y="627018"/>
            <a:ext cx="5316583" cy="587828"/>
          </a:xfrm>
        </p:spPr>
        <p:txBody>
          <a:bodyPr>
            <a:normAutofit/>
          </a:bodyPr>
          <a:lstStyle/>
          <a:p>
            <a:r>
              <a:rPr lang="es-MX" dirty="0" smtClean="0"/>
              <a:t>Propuesta de carácter General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8492"/>
          <a:stretch/>
        </p:blipFill>
        <p:spPr>
          <a:xfrm>
            <a:off x="2735891" y="1378132"/>
            <a:ext cx="8701418" cy="194718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735890" y="3500845"/>
            <a:ext cx="87014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 dar “</a:t>
            </a:r>
            <a:r>
              <a:rPr lang="es-MX" dirty="0" err="1" smtClean="0"/>
              <a:t>click</a:t>
            </a:r>
            <a:r>
              <a:rPr lang="es-MX" dirty="0" smtClean="0"/>
              <a:t>” en el botón “IR</a:t>
            </a:r>
            <a:r>
              <a:rPr lang="es-MX" dirty="0" smtClean="0"/>
              <a:t>” se </a:t>
            </a:r>
            <a:r>
              <a:rPr lang="es-MX" dirty="0" smtClean="0"/>
              <a:t>correrá una serie de validaciones sobre los datos </a:t>
            </a:r>
            <a:r>
              <a:rPr lang="es-MX" dirty="0" smtClean="0"/>
              <a:t>generales y, </a:t>
            </a:r>
            <a:r>
              <a:rPr lang="es-MX" dirty="0" smtClean="0"/>
              <a:t>si </a:t>
            </a:r>
            <a:r>
              <a:rPr lang="es-MX" dirty="0" smtClean="0"/>
              <a:t>éstos </a:t>
            </a:r>
            <a:r>
              <a:rPr lang="es-MX" dirty="0" smtClean="0"/>
              <a:t>están </a:t>
            </a:r>
            <a:r>
              <a:rPr lang="es-MX" dirty="0" smtClean="0"/>
              <a:t>llenados correctamente </a:t>
            </a:r>
            <a:r>
              <a:rPr lang="es-MX" dirty="0" smtClean="0"/>
              <a:t>se abrirá la plantilla para realizar las propuestas de mejoras en alguno de los siguientes apartados:</a:t>
            </a:r>
          </a:p>
          <a:p>
            <a:endParaRPr lang="es-MX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/>
              <a:t>Capítulo I. Disposiciones </a:t>
            </a:r>
            <a:r>
              <a:rPr lang="es-MX" dirty="0" smtClean="0"/>
              <a:t>generales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/>
              <a:t>Capítulo II. De las Políticas Generales que Orientarán la Publicidad y Actualización de la Información que Generen los Sujetos </a:t>
            </a:r>
            <a:r>
              <a:rPr lang="es-MX" dirty="0" smtClean="0"/>
              <a:t>Obligados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/>
              <a:t>Capítulo III. De los Criterios y Tipos de Obligaciones de </a:t>
            </a:r>
            <a:r>
              <a:rPr lang="es-MX" dirty="0" smtClean="0"/>
              <a:t>Transparencia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MX" dirty="0"/>
              <a:t>Capítulo IV. De los Criterios para la Publicación y Homologación de las Obligaciones de Transparencia Comunes y Específicas</a:t>
            </a:r>
          </a:p>
        </p:txBody>
      </p:sp>
    </p:spTree>
    <p:extLst>
      <p:ext uri="{BB962C8B-B14F-4D97-AF65-F5344CB8AC3E}">
        <p14:creationId xmlns:p14="http://schemas.microsoft.com/office/powerpoint/2010/main" val="25906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371102" y="627018"/>
            <a:ext cx="5316583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de carácter General</a:t>
            </a:r>
            <a:endParaRPr lang="es-MX" dirty="0"/>
          </a:p>
        </p:txBody>
      </p:sp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95205" y="2808514"/>
            <a:ext cx="3932237" cy="77070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Deberá de elegir el </a:t>
            </a:r>
            <a:r>
              <a:rPr lang="es-MX" dirty="0"/>
              <a:t>C</a:t>
            </a:r>
            <a:r>
              <a:rPr lang="es-MX" dirty="0" smtClean="0"/>
              <a:t>apítulo </a:t>
            </a:r>
            <a:r>
              <a:rPr lang="es-MX" dirty="0" smtClean="0"/>
              <a:t>y dar un </a:t>
            </a:r>
            <a:r>
              <a:rPr lang="es-MX" b="1" dirty="0" smtClean="0"/>
              <a:t>ENTER</a:t>
            </a:r>
            <a:r>
              <a:rPr lang="es-MX" dirty="0" smtClean="0"/>
              <a:t> para visualizar la redacción del mismo.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851" y="1508760"/>
            <a:ext cx="8373292" cy="392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371102" y="627018"/>
            <a:ext cx="5316583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de carácter General</a:t>
            </a:r>
            <a:endParaRPr lang="es-MX" dirty="0"/>
          </a:p>
        </p:txBody>
      </p:sp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95206" y="2808514"/>
            <a:ext cx="3536268" cy="770709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Al </a:t>
            </a:r>
            <a:r>
              <a:rPr lang="es-MX" dirty="0" smtClean="0"/>
              <a:t>dar un </a:t>
            </a:r>
            <a:r>
              <a:rPr lang="es-MX" b="1" dirty="0" smtClean="0"/>
              <a:t>ENTER</a:t>
            </a:r>
            <a:r>
              <a:rPr lang="es-MX" dirty="0" smtClean="0"/>
              <a:t> </a:t>
            </a:r>
            <a:r>
              <a:rPr lang="es-MX" dirty="0" smtClean="0"/>
              <a:t>se visualizará </a:t>
            </a:r>
            <a:r>
              <a:rPr lang="es-MX" dirty="0" smtClean="0"/>
              <a:t>la redacción del </a:t>
            </a:r>
            <a:r>
              <a:rPr lang="es-MX" dirty="0"/>
              <a:t>C</a:t>
            </a:r>
            <a:r>
              <a:rPr lang="es-MX" dirty="0" smtClean="0"/>
              <a:t>apítulo elegido</a:t>
            </a:r>
            <a:r>
              <a:rPr lang="es-MX" dirty="0" smtClean="0"/>
              <a:t>.</a:t>
            </a:r>
            <a:endParaRPr lang="es-MX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2914" y="1521823"/>
            <a:ext cx="8360229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371102" y="627018"/>
            <a:ext cx="5316583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de carácter General</a:t>
            </a:r>
            <a:endParaRPr lang="es-MX" dirty="0"/>
          </a:p>
        </p:txBody>
      </p:sp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95205" y="3115492"/>
            <a:ext cx="3932237" cy="86868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En seguida </a:t>
            </a:r>
            <a:r>
              <a:rPr lang="es-MX" dirty="0" smtClean="0"/>
              <a:t>se deberá seleccionar </a:t>
            </a:r>
            <a:r>
              <a:rPr lang="es-MX" dirty="0" smtClean="0"/>
              <a:t>el extracto al que se desee hacer una propuesta, </a:t>
            </a:r>
            <a:r>
              <a:rPr lang="es-MX" dirty="0" smtClean="0"/>
              <a:t>copiarlo </a:t>
            </a:r>
            <a:r>
              <a:rPr lang="es-MX" dirty="0" smtClean="0"/>
              <a:t>y </a:t>
            </a:r>
            <a:r>
              <a:rPr lang="es-MX" dirty="0" smtClean="0"/>
              <a:t>pegarlo, haciendo doble </a:t>
            </a:r>
            <a:r>
              <a:rPr lang="es-MX" dirty="0" err="1" smtClean="0"/>
              <a:t>click</a:t>
            </a:r>
            <a:r>
              <a:rPr lang="es-MX" dirty="0" smtClean="0"/>
              <a:t>, </a:t>
            </a:r>
            <a:r>
              <a:rPr lang="es-MX" dirty="0" smtClean="0"/>
              <a:t>en el apartado “Copia el extracto de tu interés”.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513" y="1428956"/>
            <a:ext cx="7115175" cy="186475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439" y="3608615"/>
            <a:ext cx="7235249" cy="168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371102" y="627018"/>
            <a:ext cx="5316583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de carácter General</a:t>
            </a:r>
            <a:endParaRPr lang="es-MX" dirty="0"/>
          </a:p>
        </p:txBody>
      </p:sp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56630" y="3252651"/>
            <a:ext cx="3932237" cy="147986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Redactar la propuesta.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2095862"/>
            <a:ext cx="7863714" cy="263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371102" y="627018"/>
            <a:ext cx="5316583" cy="587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Propuesta de carácter General</a:t>
            </a:r>
            <a:endParaRPr lang="es-MX" dirty="0"/>
          </a:p>
        </p:txBody>
      </p:sp>
      <p:sp>
        <p:nvSpPr>
          <p:cNvPr id="11" name="Marcador de texto 3"/>
          <p:cNvSpPr>
            <a:spLocks noGrp="1"/>
          </p:cNvSpPr>
          <p:nvPr>
            <p:ph type="body" sz="half" idx="2"/>
          </p:nvPr>
        </p:nvSpPr>
        <p:spPr>
          <a:xfrm>
            <a:off x="281839" y="1692363"/>
            <a:ext cx="2650548" cy="2657568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En el caso de que necesite</a:t>
            </a:r>
            <a:r>
              <a:rPr lang="es-MX" b="1" dirty="0" smtClean="0"/>
              <a:t> anexar un archivo</a:t>
            </a:r>
            <a:r>
              <a:rPr lang="es-MX" dirty="0" smtClean="0"/>
              <a:t> como referencia a su propuesta, </a:t>
            </a:r>
            <a:r>
              <a:rPr lang="es-MX" dirty="0" smtClean="0"/>
              <a:t>en la parte inferior de </a:t>
            </a:r>
            <a:r>
              <a:rPr lang="es-MX" dirty="0"/>
              <a:t>é</a:t>
            </a:r>
            <a:r>
              <a:rPr lang="es-MX" dirty="0" smtClean="0"/>
              <a:t>sta pantalla solo se </a:t>
            </a:r>
            <a:r>
              <a:rPr lang="es-MX" dirty="0" smtClean="0"/>
              <a:t>indicará </a:t>
            </a:r>
            <a:r>
              <a:rPr lang="es-MX" dirty="0" smtClean="0"/>
              <a:t>el nombre </a:t>
            </a:r>
            <a:r>
              <a:rPr lang="es-MX" dirty="0"/>
              <a:t>del </a:t>
            </a:r>
            <a:r>
              <a:rPr lang="es-MX" dirty="0" smtClean="0"/>
              <a:t>archivo, </a:t>
            </a:r>
            <a:r>
              <a:rPr lang="es-MX" dirty="0" smtClean="0"/>
              <a:t>y éste deberá anexarse por separado. El envío de un archivo es </a:t>
            </a:r>
            <a:r>
              <a:rPr lang="es-MX" b="1" u="sng" dirty="0" smtClean="0">
                <a:solidFill>
                  <a:srgbClr val="FF0000"/>
                </a:solidFill>
              </a:rPr>
              <a:t>OPCIONAL.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Oprimir el botón “Guardar”. 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45" y="1692363"/>
            <a:ext cx="8786647" cy="1492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3195145" y="1692363"/>
            <a:ext cx="578069" cy="2835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0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675</Words>
  <Application>Microsoft Office PowerPoint</Application>
  <PresentationFormat>Panorámica</PresentationFormat>
  <Paragraphs>53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Paso 1. Habilitar contenido</vt:lpstr>
      <vt:lpstr>Presentación de PowerPoint</vt:lpstr>
      <vt:lpstr>Propuesta de carácter General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Propuesta Específica por Artículos o Fracción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Guadalupe Rojas Castillo</dc:creator>
  <cp:lastModifiedBy>Edgar Octavio Gómez Inclán</cp:lastModifiedBy>
  <cp:revision>34</cp:revision>
  <dcterms:created xsi:type="dcterms:W3CDTF">2017-07-04T23:30:27Z</dcterms:created>
  <dcterms:modified xsi:type="dcterms:W3CDTF">2017-07-06T03:53:59Z</dcterms:modified>
</cp:coreProperties>
</file>